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slides/slide66.xml" ContentType="application/vnd.openxmlformats-officedocument.presentationml.slide+xml"/>
  <Override PartName="/ppt/presentation.xml" ContentType="application/vnd.openxmlformats-officedocument.presentationml.presentation.main+xml"/>
  <Override PartName="/ppt/slides/slide64.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65.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slideMasters/slideMaster1.xml" ContentType="application/vnd.openxmlformats-officedocument.presentationml.slideMaster+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47.xml" ContentType="application/vnd.openxmlformats-officedocument.presentationml.notesSl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5.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2.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8" r:id="rId1"/>
    <p:sldMasterId id="2147483750" r:id="rId2"/>
    <p:sldMasterId id="2147483764" r:id="rId3"/>
    <p:sldMasterId id="2147483774" r:id="rId4"/>
  </p:sldMasterIdLst>
  <p:notesMasterIdLst>
    <p:notesMasterId r:id="rId71"/>
  </p:notesMasterIdLst>
  <p:sldIdLst>
    <p:sldId id="256" r:id="rId5"/>
    <p:sldId id="418" r:id="rId6"/>
    <p:sldId id="419" r:id="rId7"/>
    <p:sldId id="420" r:id="rId8"/>
    <p:sldId id="421" r:id="rId9"/>
    <p:sldId id="334" r:id="rId10"/>
    <p:sldId id="337" r:id="rId11"/>
    <p:sldId id="428" r:id="rId12"/>
    <p:sldId id="339" r:id="rId13"/>
    <p:sldId id="435" r:id="rId14"/>
    <p:sldId id="335" r:id="rId15"/>
    <p:sldId id="424" r:id="rId16"/>
    <p:sldId id="363" r:id="rId17"/>
    <p:sldId id="364" r:id="rId18"/>
    <p:sldId id="342" r:id="rId19"/>
    <p:sldId id="365" r:id="rId20"/>
    <p:sldId id="367" r:id="rId21"/>
    <p:sldId id="346" r:id="rId22"/>
    <p:sldId id="341" r:id="rId23"/>
    <p:sldId id="348" r:id="rId24"/>
    <p:sldId id="349" r:id="rId25"/>
    <p:sldId id="366" r:id="rId26"/>
    <p:sldId id="423" r:id="rId27"/>
    <p:sldId id="350" r:id="rId28"/>
    <p:sldId id="368" r:id="rId29"/>
    <p:sldId id="352" r:id="rId30"/>
    <p:sldId id="351" r:id="rId31"/>
    <p:sldId id="354" r:id="rId32"/>
    <p:sldId id="355" r:id="rId33"/>
    <p:sldId id="356" r:id="rId34"/>
    <p:sldId id="353" r:id="rId35"/>
    <p:sldId id="357" r:id="rId36"/>
    <p:sldId id="343" r:id="rId37"/>
    <p:sldId id="396" r:id="rId38"/>
    <p:sldId id="425" r:id="rId39"/>
    <p:sldId id="369" r:id="rId40"/>
    <p:sldId id="384" r:id="rId41"/>
    <p:sldId id="370" r:id="rId42"/>
    <p:sldId id="397" r:id="rId43"/>
    <p:sldId id="402" r:id="rId44"/>
    <p:sldId id="408" r:id="rId45"/>
    <p:sldId id="405" r:id="rId46"/>
    <p:sldId id="410" r:id="rId47"/>
    <p:sldId id="413" r:id="rId48"/>
    <p:sldId id="414" r:id="rId49"/>
    <p:sldId id="437" r:id="rId50"/>
    <p:sldId id="438" r:id="rId51"/>
    <p:sldId id="371" r:id="rId52"/>
    <p:sldId id="372" r:id="rId53"/>
    <p:sldId id="375" r:id="rId54"/>
    <p:sldId id="387" r:id="rId55"/>
    <p:sldId id="390" r:id="rId56"/>
    <p:sldId id="426" r:id="rId57"/>
    <p:sldId id="379" r:id="rId58"/>
    <p:sldId id="377" r:id="rId59"/>
    <p:sldId id="381" r:id="rId60"/>
    <p:sldId id="383" r:id="rId61"/>
    <p:sldId id="380" r:id="rId62"/>
    <p:sldId id="395" r:id="rId63"/>
    <p:sldId id="393" r:id="rId64"/>
    <p:sldId id="392" r:id="rId65"/>
    <p:sldId id="391" r:id="rId66"/>
    <p:sldId id="394" r:id="rId67"/>
    <p:sldId id="378" r:id="rId68"/>
    <p:sldId id="382" r:id="rId69"/>
    <p:sldId id="359" r:id="rId70"/>
  </p:sldIdLst>
  <p:sldSz cx="9144000" cy="6858000" type="screen4x3"/>
  <p:notesSz cx="6858000" cy="9144000"/>
  <p:embeddedFontLst>
    <p:embeddedFont>
      <p:font typeface="Tahoma" panose="020B0604030504040204" pitchFamily="34" charset="0"/>
      <p:regular r:id="rId72"/>
      <p:bold r:id="rId73"/>
    </p:embeddedFont>
    <p:embeddedFont>
      <p:font typeface="Calibri" panose="020F050202020403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ryl Devin" initials="" lastIdx="14" clrIdx="0"/>
  <p:cmAuthor id="1" name="Julia McDougall" initials="" lastIdx="1" clrIdx="1"/>
  <p:cmAuthor id="2" name="Cherie Island" initials="CI" lastIdx="7" clrIdx="2">
    <p:extLst>
      <p:ext uri="{19B8F6BF-5375-455C-9EA6-DF929625EA0E}">
        <p15:presenceInfo xmlns:p15="http://schemas.microsoft.com/office/powerpoint/2012/main" userId="S-1-5-21-1425685195-1836980740-1407648639-60504" providerId="AD"/>
      </p:ext>
    </p:extLst>
  </p:cmAuthor>
  <p:cmAuthor id="3" name="Norm Boivin" initials="NB" lastIdx="2" clrIdx="3">
    <p:extLst>
      <p:ext uri="{19B8F6BF-5375-455C-9EA6-DF929625EA0E}">
        <p15:presenceInfo xmlns:p15="http://schemas.microsoft.com/office/powerpoint/2012/main" userId="S-1-5-21-1425685195-1836980740-1407648639-564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0702C0-3308-47C2-AC5A-CF2954DA8921}">
  <a:tblStyle styleId="{6B0702C0-3308-47C2-AC5A-CF2954DA8921}"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6" autoAdjust="0"/>
    <p:restoredTop sz="90314" autoAdjust="0"/>
  </p:normalViewPr>
  <p:slideViewPr>
    <p:cSldViewPr snapToGrid="0">
      <p:cViewPr varScale="1">
        <p:scale>
          <a:sx n="89" d="100"/>
          <a:sy n="89" d="100"/>
        </p:scale>
        <p:origin x="90" y="2718"/>
      </p:cViewPr>
      <p:guideLst/>
    </p:cSldViewPr>
  </p:slideViewPr>
  <p:notesTextViewPr>
    <p:cViewPr>
      <p:scale>
        <a:sx n="1" d="1"/>
        <a:sy n="1" d="1"/>
      </p:scale>
      <p:origin x="0" y="0"/>
    </p:cViewPr>
  </p:notesTextViewPr>
  <p:sorterViewPr>
    <p:cViewPr varScale="1">
      <p:scale>
        <a:sx n="100" d="100"/>
        <a:sy n="100" d="100"/>
      </p:scale>
      <p:origin x="0" y="-36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customXml" Target="../customXml/item2.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3.fntdata"/><Relationship Id="rId79"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fntdata"/><Relationship Id="rId80" Type="http://schemas.openxmlformats.org/officeDocument/2006/relationships/viewProps" Target="viewProps.xml"/><Relationship Id="rId85"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4.fntdata"/><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2.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a:t>
            </a:fld>
            <a:endParaRPr lang="en"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5" name="Shape 59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596" name="Shape 59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
              <a:t>1</a:t>
            </a:fld>
            <a:endParaRPr lang="e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2401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0277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9451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8311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The 8</a:t>
            </a:r>
            <a:r>
              <a:rPr lang="en-US" baseline="30000" dirty="0" smtClean="0"/>
              <a:t>th</a:t>
            </a:r>
            <a:r>
              <a:rPr lang="en-US" dirty="0" smtClean="0"/>
              <a:t> Fire (12:00-13:10)</a:t>
            </a:r>
          </a:p>
          <a:p>
            <a:pPr lvl="0">
              <a:spcBef>
                <a:spcPts val="0"/>
              </a:spcBef>
              <a:buNone/>
            </a:pPr>
            <a:r>
              <a:rPr lang="en-US" dirty="0" smtClean="0"/>
              <a:t>Do not reveal the next slide until the Indian Act true/false activity has been</a:t>
            </a:r>
            <a:r>
              <a:rPr lang="en-US" baseline="0" dirty="0" smtClean="0"/>
              <a:t> completed </a:t>
            </a: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5962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0986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2525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sz="1000"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57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4430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981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601" name="Shape 6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3454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9013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159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4317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7726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9314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8603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6530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9996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7733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307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601" name="Shape 6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8817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9862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421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4274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0479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5339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5591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0680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1177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5152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397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601" name="Shape 6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0969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9873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3975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492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6675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614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100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708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4204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5492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328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4 As= structure of all of our workshops</a:t>
            </a:r>
            <a:endParaRPr dirty="0"/>
          </a:p>
        </p:txBody>
      </p:sp>
      <p:sp>
        <p:nvSpPr>
          <p:cNvPr id="306" name="Shape 30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
              <a:t>5</a:t>
            </a:fld>
            <a:endParaRPr lang="en"/>
          </a:p>
        </p:txBody>
      </p:sp>
    </p:spTree>
    <p:extLst>
      <p:ext uri="{BB962C8B-B14F-4D97-AF65-F5344CB8AC3E}">
        <p14:creationId xmlns:p14="http://schemas.microsoft.com/office/powerpoint/2010/main" val="2793981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1383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4701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48927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08130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28780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75437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75333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05803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29898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98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466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23910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67464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6196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80821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CA" dirty="0" smtClean="0"/>
              <a:t>https://www.un.org/development/desa/indigenouspeoples/wp-content/uploads/sites/19/2018/11/UNDRIP_E_web.pdf</a:t>
            </a: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64345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090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532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lvl="0" indent="0">
              <a:lnSpc>
                <a:spcPct val="107000"/>
              </a:lnSpc>
              <a:buFont typeface="+mj-lt"/>
              <a:buNone/>
            </a:pPr>
            <a:endParaRPr lang="en-CA" sz="120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901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2. 1(d) and 2(e)</a:t>
            </a:r>
            <a:endParaRPr dirty="0"/>
          </a:p>
        </p:txBody>
      </p:sp>
      <p:sp>
        <p:nvSpPr>
          <p:cNvPr id="607" name="Shape 6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2491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21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629840" y="457200"/>
            <a:ext cx="2949075"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270" name="Shape 270"/>
          <p:cNvSpPr txBox="1">
            <a:spLocks noGrp="1"/>
          </p:cNvSpPr>
          <p:nvPr>
            <p:ph type="body" idx="1"/>
          </p:nvPr>
        </p:nvSpPr>
        <p:spPr>
          <a:xfrm>
            <a:off x="3887390" y="987425"/>
            <a:ext cx="4629150" cy="4873500"/>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14350" marR="0" lvl="1" indent="-38100" algn="l" rtl="0">
              <a:lnSpc>
                <a:spcPct val="90000"/>
              </a:lnSpc>
              <a:spcBef>
                <a:spcPts val="375"/>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50" marR="0" lvl="2"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50" marR="0" lvl="3"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50" marR="0" lvl="4"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50" marR="0" lvl="5"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body" idx="2"/>
          </p:nvPr>
        </p:nvSpPr>
        <p:spPr>
          <a:xfrm>
            <a:off x="629840" y="2057400"/>
            <a:ext cx="2949075" cy="3811500"/>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272" name="Shape 272"/>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73" name="Shape 273"/>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74" name="Shape 274"/>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629840" y="457200"/>
            <a:ext cx="2949075"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277" name="Shape 277"/>
          <p:cNvSpPr>
            <a:spLocks noGrp="1"/>
          </p:cNvSpPr>
          <p:nvPr>
            <p:ph type="pic" idx="2"/>
          </p:nvPr>
        </p:nvSpPr>
        <p:spPr>
          <a:xfrm>
            <a:off x="3887390" y="987425"/>
            <a:ext cx="4629150" cy="4873500"/>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9pPr>
          </a:lstStyle>
          <a:p>
            <a:endParaRPr dirty="0"/>
          </a:p>
        </p:txBody>
      </p:sp>
      <p:sp>
        <p:nvSpPr>
          <p:cNvPr id="278" name="Shape 278"/>
          <p:cNvSpPr txBox="1">
            <a:spLocks noGrp="1"/>
          </p:cNvSpPr>
          <p:nvPr>
            <p:ph type="body" idx="1"/>
          </p:nvPr>
        </p:nvSpPr>
        <p:spPr>
          <a:xfrm>
            <a:off x="629840" y="2057400"/>
            <a:ext cx="2949075" cy="3811500"/>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80" name="Shape 280"/>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81" name="Shape 281"/>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284" name="Shape 284"/>
          <p:cNvSpPr txBox="1">
            <a:spLocks noGrp="1"/>
          </p:cNvSpPr>
          <p:nvPr>
            <p:ph type="body" idx="1"/>
          </p:nvPr>
        </p:nvSpPr>
        <p:spPr>
          <a:xfrm rot="5400000">
            <a:off x="2396400" y="57875"/>
            <a:ext cx="4351200" cy="78867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5" name="Shape 285"/>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86" name="Shape 286"/>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87" name="Shape 287"/>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rot="5400000">
            <a:off x="4623563" y="2285238"/>
            <a:ext cx="5811900" cy="197167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290" name="Shape 290"/>
          <p:cNvSpPr txBox="1">
            <a:spLocks noGrp="1"/>
          </p:cNvSpPr>
          <p:nvPr>
            <p:ph type="body" idx="1"/>
          </p:nvPr>
        </p:nvSpPr>
        <p:spPr>
          <a:xfrm rot="5400000">
            <a:off x="623063" y="370713"/>
            <a:ext cx="5811900" cy="5800725"/>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1" name="Shape 291"/>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92" name="Shape 292"/>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93" name="Shape 293"/>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354169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599" cy="76359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smtClean="0"/>
              <a:t>Click to edit Master title style</a:t>
            </a:r>
            <a:endParaRPr/>
          </a:p>
        </p:txBody>
      </p:sp>
      <p:sp>
        <p:nvSpPr>
          <p:cNvPr id="18" name="Shape 18"/>
          <p:cNvSpPr txBox="1">
            <a:spLocks noGrp="1"/>
          </p:cNvSpPr>
          <p:nvPr>
            <p:ph type="body" idx="1"/>
          </p:nvPr>
        </p:nvSpPr>
        <p:spPr>
          <a:xfrm>
            <a:off x="311700" y="1536634"/>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189" marR="0" lvl="1" indent="-9513"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378" marR="0" lvl="2" indent="-9502"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566" marR="0" lvl="3" indent="-9491"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754" marR="0" lvl="4" indent="-9479"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5943" marR="0" lvl="5" indent="-9468"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132" marR="0" lvl="6" indent="-9456"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320" marR="0" lvl="7" indent="-9445"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509" marR="0" lvl="8" indent="-9433"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pPr lvl="0"/>
            <a:r>
              <a:rPr lang="en-US" smtClean="0"/>
              <a:t>Edit Master text styles</a:t>
            </a:r>
          </a:p>
        </p:txBody>
      </p:sp>
      <p:sp>
        <p:nvSpPr>
          <p:cNvPr id="19" name="Shape 19"/>
          <p:cNvSpPr txBox="1">
            <a:spLocks noGrp="1"/>
          </p:cNvSpPr>
          <p:nvPr>
            <p:ph type="sldNum" idx="12"/>
          </p:nvPr>
        </p:nvSpPr>
        <p:spPr>
          <a:xfrm>
            <a:off x="8472458" y="6217622"/>
            <a:ext cx="548699" cy="524799"/>
          </a:xfrm>
          <a:prstGeom prst="rect">
            <a:avLst/>
          </a:prstGeom>
          <a:noFill/>
          <a:ln>
            <a:noFill/>
          </a:ln>
        </p:spPr>
        <p:txBody>
          <a:bodyPr lIns="91425" tIns="91425" rIns="91425" bIns="91425" anchor="ctr" anchorCtr="0">
            <a:noAutofit/>
          </a:bodyPr>
          <a:lstStyle/>
          <a:p>
            <a:pPr>
              <a:buSzPct val="25000"/>
            </a:pPr>
            <a:fld id="{00000000-1234-1234-1234-123412341234}" type="slidenum">
              <a:rPr lang="en" smtClean="0"/>
              <a:pPr>
                <a:buSzPct val="25000"/>
              </a:pPr>
              <a:t>‹#›</a:t>
            </a:fld>
            <a:endParaRPr lang="en"/>
          </a:p>
        </p:txBody>
      </p:sp>
    </p:spTree>
    <p:extLst>
      <p:ext uri="{BB962C8B-B14F-4D97-AF65-F5344CB8AC3E}">
        <p14:creationId xmlns:p14="http://schemas.microsoft.com/office/powerpoint/2010/main" val="3671797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22" name="Shape 22"/>
          <p:cNvSpPr txBox="1">
            <a:spLocks noGrp="1"/>
          </p:cNvSpPr>
          <p:nvPr>
            <p:ph type="subTitle" idx="1"/>
          </p:nvPr>
        </p:nvSpPr>
        <p:spPr>
          <a:xfrm>
            <a:off x="1143000" y="3602038"/>
            <a:ext cx="6858000" cy="1655761"/>
          </a:xfrm>
          <a:prstGeom prst="rect">
            <a:avLst/>
          </a:prstGeom>
          <a:noFill/>
          <a:ln>
            <a:noFill/>
          </a:ln>
        </p:spPr>
        <p:txBody>
          <a:bodyPr lIns="91425" tIns="91425" rIns="91425" bIns="91425" anchor="t" anchorCtr="0"/>
          <a:lstStyle>
            <a:lvl1pPr marL="0" marR="0" lvl="0" indent="0" algn="ctr" rtl="0">
              <a:lnSpc>
                <a:spcPct val="90000"/>
              </a:lnSpc>
              <a:spcBef>
                <a:spcPts val="750"/>
              </a:spcBef>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9pPr>
          </a:lstStyle>
          <a:p>
            <a:r>
              <a:rPr lang="en-US" smtClean="0"/>
              <a:t>Click to edit Master subtitle style</a:t>
            </a:r>
            <a:endParaRPr/>
          </a:p>
        </p:txBody>
      </p:sp>
      <p:sp>
        <p:nvSpPr>
          <p:cNvPr id="23" name="Shape 23"/>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24" name="Shape 24"/>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25" name="Shape 25"/>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0172013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7" name="Shape 27"/>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28" name="Shape 28"/>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29" name="Shape 29"/>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72561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32" name="Shape 32"/>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33" name="Shape 33"/>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34" name="Shape 34"/>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35" name="Shape 35"/>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87703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623888" y="1709739"/>
            <a:ext cx="78866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38" name="Shape 38"/>
          <p:cNvSpPr txBox="1">
            <a:spLocks noGrp="1"/>
          </p:cNvSpPr>
          <p:nvPr>
            <p:ph type="body" idx="1"/>
          </p:nvPr>
        </p:nvSpPr>
        <p:spPr>
          <a:xfrm>
            <a:off x="623888" y="4589463"/>
            <a:ext cx="7886699" cy="1500187"/>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375"/>
              </a:spcBef>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375"/>
              </a:spcBef>
              <a:buClr>
                <a:srgbClr val="888888"/>
              </a:buClr>
              <a:buFont typeface="Arial"/>
              <a:buNone/>
              <a:defRPr sz="135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9pPr>
          </a:lstStyle>
          <a:p>
            <a:pPr lvl="0"/>
            <a:r>
              <a:rPr lang="en-US" smtClean="0"/>
              <a:t>Edit Master text styles</a:t>
            </a:r>
          </a:p>
        </p:txBody>
      </p:sp>
      <p:sp>
        <p:nvSpPr>
          <p:cNvPr id="39" name="Shape 39"/>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40" name="Shape 40"/>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41" name="Shape 41"/>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85710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593366"/>
            <a:ext cx="8520525" cy="7635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22" name="Shape 222"/>
          <p:cNvSpPr txBox="1">
            <a:spLocks noGrp="1"/>
          </p:cNvSpPr>
          <p:nvPr>
            <p:ph type="body" idx="1"/>
          </p:nvPr>
        </p:nvSpPr>
        <p:spPr>
          <a:xfrm>
            <a:off x="311700" y="1536633"/>
            <a:ext cx="8520525" cy="4555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188" marR="0" lvl="1" indent="-9513"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377" marR="0" lvl="2" indent="-9502"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566" marR="0" lvl="3" indent="-9491"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754" marR="0" lvl="4" indent="-9479"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5942" marR="0" lvl="5" indent="-9467"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131" marR="0" lvl="6" indent="-9456"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320" marR="0" lvl="7" indent="-9445"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509" marR="0" lvl="8" indent="-9433"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23" name="Shape 223"/>
          <p:cNvSpPr txBox="1">
            <a:spLocks noGrp="1"/>
          </p:cNvSpPr>
          <p:nvPr>
            <p:ph type="sldNum" idx="12"/>
          </p:nvPr>
        </p:nvSpPr>
        <p:spPr>
          <a:xfrm>
            <a:off x="8472458" y="6217621"/>
            <a:ext cx="548775" cy="524700"/>
          </a:xfrm>
          <a:prstGeom prst="rect">
            <a:avLst/>
          </a:prstGeom>
          <a:noFill/>
          <a:ln>
            <a:noFill/>
          </a:ln>
        </p:spPr>
        <p:txBody>
          <a:bodyPr lIns="91425" tIns="91425" rIns="91425" bIns="91425" anchor="ctr" anchorCtr="0">
            <a:noAutofit/>
          </a:bodyPr>
          <a:lstStyle/>
          <a:p>
            <a:pPr>
              <a:buSzPct val="25000"/>
            </a:pPr>
            <a:fld id="{00000000-1234-1234-1234-123412341234}" type="slidenum">
              <a:rPr lang="en" smtClean="0"/>
              <a:pPr>
                <a:buSzPct val="25000"/>
              </a:pPr>
              <a:t>‹#›</a:t>
            </a:fld>
            <a:endParaRPr lang="en"/>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44" name="Shape 44"/>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45" name="Shape 45"/>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46" name="Shape 46"/>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47" name="Shape 47"/>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48" name="Shape 48"/>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27393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2984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51" name="Shape 51"/>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52" name="Shape 52"/>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53" name="Shape 53"/>
          <p:cNvSpPr txBox="1">
            <a:spLocks noGrp="1"/>
          </p:cNvSpPr>
          <p:nvPr>
            <p:ph type="body" idx="3"/>
          </p:nvPr>
        </p:nvSpPr>
        <p:spPr>
          <a:xfrm>
            <a:off x="4629151"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54" name="Shape 54"/>
          <p:cNvSpPr txBox="1">
            <a:spLocks noGrp="1"/>
          </p:cNvSpPr>
          <p:nvPr>
            <p:ph type="body" idx="4"/>
          </p:nvPr>
        </p:nvSpPr>
        <p:spPr>
          <a:xfrm>
            <a:off x="4629151" y="2505075"/>
            <a:ext cx="3887390" cy="368458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55" name="Shape 55"/>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56" name="Shape 56"/>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57" name="Shape 57"/>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52412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60" name="Shape 60"/>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61" name="Shape 61"/>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62" name="Shape 62"/>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65721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629841" y="457201"/>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65" name="Shape 65"/>
          <p:cNvSpPr txBox="1">
            <a:spLocks noGrp="1"/>
          </p:cNvSpPr>
          <p:nvPr>
            <p:ph type="body" idx="1"/>
          </p:nvPr>
        </p:nvSpPr>
        <p:spPr>
          <a:xfrm>
            <a:off x="3887391" y="987425"/>
            <a:ext cx="4629149" cy="4873624"/>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14350" marR="0" lvl="1" indent="-38100" algn="l" rtl="0">
              <a:lnSpc>
                <a:spcPct val="90000"/>
              </a:lnSpc>
              <a:spcBef>
                <a:spcPts val="375"/>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50" marR="0" lvl="2"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50" marR="0" lvl="3"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50" marR="0" lvl="4"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50" marR="0" lvl="5"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66" name="Shape 66"/>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67" name="Shape 67"/>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68" name="Shape 68"/>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69" name="Shape 69"/>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46981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629841" y="457201"/>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72" name="Shape 72"/>
          <p:cNvSpPr>
            <a:spLocks noGrp="1"/>
          </p:cNvSpPr>
          <p:nvPr>
            <p:ph type="pic" idx="2"/>
          </p:nvPr>
        </p:nvSpPr>
        <p:spPr>
          <a:xfrm>
            <a:off x="3887391" y="987425"/>
            <a:ext cx="4629149" cy="4873624"/>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9pPr>
          </a:lstStyle>
          <a:p>
            <a:r>
              <a:rPr lang="en-US" smtClean="0"/>
              <a:t>Click icon to add picture</a:t>
            </a:r>
            <a:endParaRPr dirty="0"/>
          </a:p>
        </p:txBody>
      </p:sp>
      <p:sp>
        <p:nvSpPr>
          <p:cNvPr id="73" name="Shape 73"/>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74" name="Shape 74"/>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75" name="Shape 75"/>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76" name="Shape 76"/>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31764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79" name="Shape 79"/>
          <p:cNvSpPr txBox="1">
            <a:spLocks noGrp="1"/>
          </p:cNvSpPr>
          <p:nvPr>
            <p:ph type="body" idx="1"/>
          </p:nvPr>
        </p:nvSpPr>
        <p:spPr>
          <a:xfrm rot="5400000">
            <a:off x="2396331" y="57945"/>
            <a:ext cx="4351338" cy="7886699"/>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80" name="Shape 80"/>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81" name="Shape 81"/>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82" name="Shape 82"/>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14427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rot="5400000">
            <a:off x="4623594" y="2285207"/>
            <a:ext cx="5811838" cy="197167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85" name="Shape 85"/>
          <p:cNvSpPr txBox="1">
            <a:spLocks noGrp="1"/>
          </p:cNvSpPr>
          <p:nvPr>
            <p:ph type="body" idx="1"/>
          </p:nvPr>
        </p:nvSpPr>
        <p:spPr>
          <a:xfrm rot="5400000">
            <a:off x="623094" y="370683"/>
            <a:ext cx="5811838" cy="5800724"/>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86" name="Shape 86"/>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87" name="Shape 87"/>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88" name="Shape 88"/>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15432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1143000" y="1122362"/>
            <a:ext cx="6858000" cy="2387699"/>
          </a:xfrm>
          <a:prstGeom prst="rect">
            <a:avLst/>
          </a:prstGeom>
          <a:noFill/>
          <a:ln>
            <a:noFill/>
          </a:ln>
        </p:spPr>
        <p:txBody>
          <a:bodyPr lIns="121900" tIns="121900" rIns="121900" bIns="121900" anchor="b" anchorCtr="0"/>
          <a:lstStyle>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Font typeface="Arial"/>
              <a:buNone/>
              <a:defRPr sz="1425"/>
            </a:lvl2pPr>
            <a:lvl3pPr lvl="2" indent="0">
              <a:spcBef>
                <a:spcPts val="0"/>
              </a:spcBef>
              <a:buFont typeface="Arial"/>
              <a:buNone/>
              <a:defRPr sz="1425"/>
            </a:lvl3pPr>
            <a:lvl4pPr lvl="3" indent="0">
              <a:spcBef>
                <a:spcPts val="0"/>
              </a:spcBef>
              <a:buFont typeface="Arial"/>
              <a:buNone/>
              <a:defRPr sz="1425"/>
            </a:lvl4pPr>
            <a:lvl5pPr lvl="4" indent="0">
              <a:spcBef>
                <a:spcPts val="0"/>
              </a:spcBef>
              <a:buFont typeface="Arial"/>
              <a:buNone/>
              <a:defRPr sz="1425"/>
            </a:lvl5pPr>
            <a:lvl6pPr lvl="5" indent="0">
              <a:spcBef>
                <a:spcPts val="0"/>
              </a:spcBef>
              <a:buFont typeface="Arial"/>
              <a:buNone/>
              <a:defRPr sz="1425"/>
            </a:lvl6pPr>
            <a:lvl7pPr lvl="6" indent="0">
              <a:spcBef>
                <a:spcPts val="0"/>
              </a:spcBef>
              <a:buFont typeface="Arial"/>
              <a:buNone/>
              <a:defRPr sz="1425"/>
            </a:lvl7pPr>
            <a:lvl8pPr lvl="7" indent="0">
              <a:spcBef>
                <a:spcPts val="0"/>
              </a:spcBef>
              <a:buFont typeface="Arial"/>
              <a:buNone/>
              <a:defRPr sz="1425"/>
            </a:lvl8pPr>
            <a:lvl9pPr lvl="8" indent="0">
              <a:spcBef>
                <a:spcPts val="0"/>
              </a:spcBef>
              <a:buFont typeface="Arial"/>
              <a:buNone/>
              <a:defRPr sz="1425"/>
            </a:lvl9pPr>
          </a:lstStyle>
          <a:p>
            <a:r>
              <a:rPr lang="en-US" smtClean="0"/>
              <a:t>Click to edit Master title style</a:t>
            </a:r>
            <a:endParaRPr/>
          </a:p>
        </p:txBody>
      </p:sp>
      <p:sp>
        <p:nvSpPr>
          <p:cNvPr id="97" name="Shape 97"/>
          <p:cNvSpPr txBox="1">
            <a:spLocks noGrp="1"/>
          </p:cNvSpPr>
          <p:nvPr>
            <p:ph type="subTitle" idx="1"/>
          </p:nvPr>
        </p:nvSpPr>
        <p:spPr>
          <a:xfrm>
            <a:off x="1143000" y="3602035"/>
            <a:ext cx="6858000" cy="1655700"/>
          </a:xfrm>
          <a:prstGeom prst="rect">
            <a:avLst/>
          </a:prstGeom>
          <a:noFill/>
          <a:ln>
            <a:noFill/>
          </a:ln>
        </p:spPr>
        <p:txBody>
          <a:bodyPr lIns="121900" tIns="121900" rIns="121900" bIns="121900" anchor="t" anchorCtr="0"/>
          <a:lstStyle>
            <a:lvl1pPr marL="0" marR="0" lvl="0" indent="0" algn="ctr" rtl="0">
              <a:lnSpc>
                <a:spcPct val="90000"/>
              </a:lnSpc>
              <a:spcBef>
                <a:spcPts val="825"/>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spcAft>
                <a:spcPts val="0"/>
              </a:spcAft>
              <a:buClr>
                <a:schemeClr val="dk1"/>
              </a:buClr>
              <a:buFont typeface="Arial"/>
              <a:buNone/>
              <a:defRPr sz="1425"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9pPr>
          </a:lstStyle>
          <a:p>
            <a:r>
              <a:rPr lang="en-US" smtClean="0"/>
              <a:t>Click to edit Master subtitle style</a:t>
            </a:r>
            <a:endParaRPr/>
          </a:p>
        </p:txBody>
      </p:sp>
      <p:sp>
        <p:nvSpPr>
          <p:cNvPr id="98" name="Shape 98"/>
          <p:cNvSpPr txBox="1">
            <a:spLocks noGrp="1"/>
          </p:cNvSpPr>
          <p:nvPr>
            <p:ph type="dt" idx="10"/>
          </p:nvPr>
        </p:nvSpPr>
        <p:spPr>
          <a:xfrm>
            <a:off x="628650" y="6356349"/>
            <a:ext cx="20574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99" name="Shape 99"/>
          <p:cNvSpPr txBox="1">
            <a:spLocks noGrp="1"/>
          </p:cNvSpPr>
          <p:nvPr>
            <p:ph type="ftr" idx="11"/>
          </p:nvPr>
        </p:nvSpPr>
        <p:spPr>
          <a:xfrm>
            <a:off x="3028950" y="6356349"/>
            <a:ext cx="30861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00" name="Shape 100"/>
          <p:cNvSpPr txBox="1">
            <a:spLocks noGrp="1"/>
          </p:cNvSpPr>
          <p:nvPr>
            <p:ph type="sldNum" idx="12"/>
          </p:nvPr>
        </p:nvSpPr>
        <p:spPr>
          <a:xfrm>
            <a:off x="6457950" y="6356349"/>
            <a:ext cx="2057400" cy="365100"/>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84425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623887" y="1709738"/>
            <a:ext cx="7886700" cy="2852699"/>
          </a:xfrm>
          <a:prstGeom prst="rect">
            <a:avLst/>
          </a:prstGeom>
          <a:noFill/>
          <a:ln>
            <a:noFill/>
          </a:ln>
        </p:spPr>
        <p:txBody>
          <a:bodyPr lIns="121900" tIns="121900" rIns="121900" bIns="121900" anchor="b" anchorCtr="0"/>
          <a:lstStyle>
            <a:lvl1pPr marL="0" marR="0" lvl="0" indent="0" algn="l"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Font typeface="Arial"/>
              <a:buNone/>
              <a:defRPr sz="1425"/>
            </a:lvl2pPr>
            <a:lvl3pPr lvl="2" indent="0">
              <a:spcBef>
                <a:spcPts val="0"/>
              </a:spcBef>
              <a:buFont typeface="Arial"/>
              <a:buNone/>
              <a:defRPr sz="1425"/>
            </a:lvl3pPr>
            <a:lvl4pPr lvl="3" indent="0">
              <a:spcBef>
                <a:spcPts val="0"/>
              </a:spcBef>
              <a:buFont typeface="Arial"/>
              <a:buNone/>
              <a:defRPr sz="1425"/>
            </a:lvl4pPr>
            <a:lvl5pPr lvl="4" indent="0">
              <a:spcBef>
                <a:spcPts val="0"/>
              </a:spcBef>
              <a:buFont typeface="Arial"/>
              <a:buNone/>
              <a:defRPr sz="1425"/>
            </a:lvl5pPr>
            <a:lvl6pPr lvl="5" indent="0">
              <a:spcBef>
                <a:spcPts val="0"/>
              </a:spcBef>
              <a:buFont typeface="Arial"/>
              <a:buNone/>
              <a:defRPr sz="1425"/>
            </a:lvl6pPr>
            <a:lvl7pPr lvl="6" indent="0">
              <a:spcBef>
                <a:spcPts val="0"/>
              </a:spcBef>
              <a:buFont typeface="Arial"/>
              <a:buNone/>
              <a:defRPr sz="1425"/>
            </a:lvl7pPr>
            <a:lvl8pPr lvl="7" indent="0">
              <a:spcBef>
                <a:spcPts val="0"/>
              </a:spcBef>
              <a:buFont typeface="Arial"/>
              <a:buNone/>
              <a:defRPr sz="1425"/>
            </a:lvl8pPr>
            <a:lvl9pPr lvl="8" indent="0">
              <a:spcBef>
                <a:spcPts val="0"/>
              </a:spcBef>
              <a:buFont typeface="Arial"/>
              <a:buNone/>
              <a:defRPr sz="1425"/>
            </a:lvl9pPr>
          </a:lstStyle>
          <a:p>
            <a:r>
              <a:rPr lang="en-US" smtClean="0"/>
              <a:t>Click to edit Master title style</a:t>
            </a:r>
            <a:endParaRPr/>
          </a:p>
        </p:txBody>
      </p:sp>
      <p:sp>
        <p:nvSpPr>
          <p:cNvPr id="117" name="Shape 117"/>
          <p:cNvSpPr txBox="1">
            <a:spLocks noGrp="1"/>
          </p:cNvSpPr>
          <p:nvPr>
            <p:ph type="body" idx="1"/>
          </p:nvPr>
        </p:nvSpPr>
        <p:spPr>
          <a:xfrm>
            <a:off x="623887" y="4589461"/>
            <a:ext cx="7886700" cy="1500300"/>
          </a:xfrm>
          <a:prstGeom prst="rect">
            <a:avLst/>
          </a:prstGeom>
          <a:noFill/>
          <a:ln>
            <a:noFill/>
          </a:ln>
        </p:spPr>
        <p:txBody>
          <a:bodyPr lIns="121900" tIns="121900" rIns="121900" bIns="121900" anchor="t" anchorCtr="0"/>
          <a:lstStyle>
            <a:lvl1pPr marL="0" marR="0" lvl="0" indent="0" algn="l" rtl="0">
              <a:lnSpc>
                <a:spcPct val="90000"/>
              </a:lnSpc>
              <a:spcBef>
                <a:spcPts val="825"/>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375"/>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375"/>
              </a:spcBef>
              <a:spcAft>
                <a:spcPts val="0"/>
              </a:spcAft>
              <a:buClr>
                <a:srgbClr val="888888"/>
              </a:buClr>
              <a:buFont typeface="Arial"/>
              <a:buNone/>
              <a:defRPr sz="1425" b="0" i="0" u="none" strike="noStrike" cap="none">
                <a:solidFill>
                  <a:srgbClr val="888888"/>
                </a:solidFill>
                <a:latin typeface="Calibri"/>
                <a:ea typeface="Calibri"/>
                <a:cs typeface="Calibri"/>
                <a:sym typeface="Calibri"/>
              </a:defRPr>
            </a:lvl3pPr>
            <a:lvl4pPr marL="1028700" marR="0" lvl="3"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9pPr>
          </a:lstStyle>
          <a:p>
            <a:pPr lvl="0"/>
            <a:r>
              <a:rPr lang="en-US" smtClean="0"/>
              <a:t>Edit Master text styles</a:t>
            </a:r>
          </a:p>
        </p:txBody>
      </p:sp>
      <p:sp>
        <p:nvSpPr>
          <p:cNvPr id="118" name="Shape 118"/>
          <p:cNvSpPr txBox="1">
            <a:spLocks noGrp="1"/>
          </p:cNvSpPr>
          <p:nvPr>
            <p:ph type="dt" idx="10"/>
          </p:nvPr>
        </p:nvSpPr>
        <p:spPr>
          <a:xfrm>
            <a:off x="628650" y="6356349"/>
            <a:ext cx="20574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19" name="Shape 119"/>
          <p:cNvSpPr txBox="1">
            <a:spLocks noGrp="1"/>
          </p:cNvSpPr>
          <p:nvPr>
            <p:ph type="ftr" idx="11"/>
          </p:nvPr>
        </p:nvSpPr>
        <p:spPr>
          <a:xfrm>
            <a:off x="3028950" y="6356349"/>
            <a:ext cx="30861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20" name="Shape 120"/>
          <p:cNvSpPr txBox="1">
            <a:spLocks noGrp="1"/>
          </p:cNvSpPr>
          <p:nvPr>
            <p:ph type="sldNum" idx="12"/>
          </p:nvPr>
        </p:nvSpPr>
        <p:spPr>
          <a:xfrm>
            <a:off x="6457950" y="6356349"/>
            <a:ext cx="2057400" cy="365100"/>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49087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628650" y="365122"/>
            <a:ext cx="78867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25"/>
            </a:lvl2pPr>
            <a:lvl3pPr lvl="2" indent="0">
              <a:spcBef>
                <a:spcPts val="0"/>
              </a:spcBef>
              <a:buFont typeface="Arial"/>
              <a:buNone/>
              <a:defRPr sz="1425"/>
            </a:lvl3pPr>
            <a:lvl4pPr lvl="3" indent="0">
              <a:spcBef>
                <a:spcPts val="0"/>
              </a:spcBef>
              <a:buFont typeface="Arial"/>
              <a:buNone/>
              <a:defRPr sz="1425"/>
            </a:lvl4pPr>
            <a:lvl5pPr lvl="4" indent="0">
              <a:spcBef>
                <a:spcPts val="0"/>
              </a:spcBef>
              <a:buFont typeface="Arial"/>
              <a:buNone/>
              <a:defRPr sz="1425"/>
            </a:lvl5pPr>
            <a:lvl6pPr lvl="5" indent="0">
              <a:spcBef>
                <a:spcPts val="0"/>
              </a:spcBef>
              <a:buFont typeface="Arial"/>
              <a:buNone/>
              <a:defRPr sz="1425"/>
            </a:lvl6pPr>
            <a:lvl7pPr lvl="6" indent="0">
              <a:spcBef>
                <a:spcPts val="0"/>
              </a:spcBef>
              <a:buFont typeface="Arial"/>
              <a:buNone/>
              <a:defRPr sz="1425"/>
            </a:lvl7pPr>
            <a:lvl8pPr lvl="7" indent="0">
              <a:spcBef>
                <a:spcPts val="0"/>
              </a:spcBef>
              <a:buFont typeface="Arial"/>
              <a:buNone/>
              <a:defRPr sz="1425"/>
            </a:lvl8pPr>
            <a:lvl9pPr lvl="8" indent="0">
              <a:spcBef>
                <a:spcPts val="0"/>
              </a:spcBef>
              <a:buFont typeface="Arial"/>
              <a:buNone/>
              <a:defRPr sz="1425"/>
            </a:lvl9pPr>
          </a:lstStyle>
          <a:p>
            <a:r>
              <a:rPr lang="en-US" smtClean="0"/>
              <a:t>Click to edit Master title style</a:t>
            </a:r>
            <a:endParaRPr/>
          </a:p>
        </p:txBody>
      </p:sp>
      <p:sp>
        <p:nvSpPr>
          <p:cNvPr id="123" name="Shape 123"/>
          <p:cNvSpPr txBox="1">
            <a:spLocks noGrp="1"/>
          </p:cNvSpPr>
          <p:nvPr>
            <p:ph type="body" idx="1"/>
          </p:nvPr>
        </p:nvSpPr>
        <p:spPr>
          <a:xfrm>
            <a:off x="628650" y="1825622"/>
            <a:ext cx="3886200" cy="4351200"/>
          </a:xfrm>
          <a:prstGeom prst="rect">
            <a:avLst/>
          </a:prstGeom>
          <a:noFill/>
          <a:ln>
            <a:noFill/>
          </a:ln>
        </p:spPr>
        <p:txBody>
          <a:bodyPr lIns="121900" tIns="121900" rIns="121900" bIns="121900" anchor="t" anchorCtr="0"/>
          <a:lstStyle>
            <a:lvl1pPr marL="180975" marR="0" lvl="0" indent="219075" algn="l" rtl="0">
              <a:lnSpc>
                <a:spcPct val="90000"/>
              </a:lnSpc>
              <a:spcBef>
                <a:spcPts val="825"/>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3875" marR="0" lvl="1" indent="161925"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6775" marR="0" lvl="2"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9675" marR="0" lvl="3"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4pPr>
            <a:lvl5pPr marL="1552575" marR="0" lvl="4"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5pPr>
            <a:lvl6pPr marL="1895475" marR="0" lvl="5"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6pPr>
            <a:lvl7pPr marL="2238375" marR="0" lvl="6"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7pPr>
            <a:lvl8pPr marL="2581275" marR="0" lvl="7"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8pPr>
            <a:lvl9pPr marL="2924175" marR="0" lvl="8"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124" name="Shape 124"/>
          <p:cNvSpPr txBox="1">
            <a:spLocks noGrp="1"/>
          </p:cNvSpPr>
          <p:nvPr>
            <p:ph type="body" idx="2"/>
          </p:nvPr>
        </p:nvSpPr>
        <p:spPr>
          <a:xfrm>
            <a:off x="4629150" y="1825622"/>
            <a:ext cx="3886200" cy="4351200"/>
          </a:xfrm>
          <a:prstGeom prst="rect">
            <a:avLst/>
          </a:prstGeom>
          <a:noFill/>
          <a:ln>
            <a:noFill/>
          </a:ln>
        </p:spPr>
        <p:txBody>
          <a:bodyPr lIns="121900" tIns="121900" rIns="121900" bIns="121900" anchor="t" anchorCtr="0"/>
          <a:lstStyle>
            <a:lvl1pPr marL="180975" marR="0" lvl="0" indent="219075" algn="l" rtl="0">
              <a:lnSpc>
                <a:spcPct val="90000"/>
              </a:lnSpc>
              <a:spcBef>
                <a:spcPts val="825"/>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3875" marR="0" lvl="1" indent="161925"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6775" marR="0" lvl="2"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9675" marR="0" lvl="3"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4pPr>
            <a:lvl5pPr marL="1552575" marR="0" lvl="4"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5pPr>
            <a:lvl6pPr marL="1895475" marR="0" lvl="5"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6pPr>
            <a:lvl7pPr marL="2238375" marR="0" lvl="6"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7pPr>
            <a:lvl8pPr marL="2581275" marR="0" lvl="7"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8pPr>
            <a:lvl9pPr marL="2924175" marR="0" lvl="8"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125" name="Shape 125"/>
          <p:cNvSpPr txBox="1">
            <a:spLocks noGrp="1"/>
          </p:cNvSpPr>
          <p:nvPr>
            <p:ph type="dt" idx="10"/>
          </p:nvPr>
        </p:nvSpPr>
        <p:spPr>
          <a:xfrm>
            <a:off x="628650" y="6356349"/>
            <a:ext cx="20574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26" name="Shape 126"/>
          <p:cNvSpPr txBox="1">
            <a:spLocks noGrp="1"/>
          </p:cNvSpPr>
          <p:nvPr>
            <p:ph type="ftr" idx="11"/>
          </p:nvPr>
        </p:nvSpPr>
        <p:spPr>
          <a:xfrm>
            <a:off x="3028950" y="6356349"/>
            <a:ext cx="30861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27" name="Shape 127"/>
          <p:cNvSpPr txBox="1">
            <a:spLocks noGrp="1"/>
          </p:cNvSpPr>
          <p:nvPr>
            <p:ph type="sldNum" idx="12"/>
          </p:nvPr>
        </p:nvSpPr>
        <p:spPr>
          <a:xfrm>
            <a:off x="6457950" y="6356349"/>
            <a:ext cx="2057400" cy="365100"/>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42598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24"/>
        <p:cNvGrpSpPr/>
        <p:nvPr/>
      </p:nvGrpSpPr>
      <p:grpSpPr>
        <a:xfrm>
          <a:off x="0" y="0"/>
          <a:ext cx="0" cy="0"/>
          <a:chOff x="0" y="0"/>
          <a:chExt cx="0" cy="0"/>
        </a:xfrm>
      </p:grpSpPr>
      <p:sp>
        <p:nvSpPr>
          <p:cNvPr id="225" name="Shape 225"/>
          <p:cNvSpPr txBox="1">
            <a:spLocks noGrp="1"/>
          </p:cNvSpPr>
          <p:nvPr>
            <p:ph type="ctrTitle"/>
          </p:nvPr>
        </p:nvSpPr>
        <p:spPr>
          <a:xfrm>
            <a:off x="1143000" y="1122362"/>
            <a:ext cx="6858000" cy="23877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226" name="Shape 226"/>
          <p:cNvSpPr txBox="1">
            <a:spLocks noGrp="1"/>
          </p:cNvSpPr>
          <p:nvPr>
            <p:ph type="subTitle" idx="1"/>
          </p:nvPr>
        </p:nvSpPr>
        <p:spPr>
          <a:xfrm>
            <a:off x="1143000" y="3602037"/>
            <a:ext cx="6858000" cy="1655700"/>
          </a:xfrm>
          <a:prstGeom prst="rect">
            <a:avLst/>
          </a:prstGeom>
          <a:noFill/>
          <a:ln>
            <a:noFill/>
          </a:ln>
        </p:spPr>
        <p:txBody>
          <a:bodyPr lIns="91425" tIns="91425" rIns="91425" bIns="91425" anchor="t" anchorCtr="0"/>
          <a:lstStyle>
            <a:lvl1pPr marL="0" lvl="0" indent="0" algn="ctr" rtl="0">
              <a:spcBef>
                <a:spcPts val="0"/>
              </a:spcBef>
              <a:buClr>
                <a:schemeClr val="dk1"/>
              </a:buClr>
              <a:buFont typeface="Arial"/>
              <a:buNone/>
              <a:defRPr sz="1800"/>
            </a:lvl1pPr>
            <a:lvl2pPr marL="342900" marR="0" lvl="1" indent="0" algn="ctr"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27" name="Shape 227"/>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28" name="Shape 228"/>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29" name="Shape 229"/>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pic>
        <p:nvPicPr>
          <p:cNvPr id="230" name="Shape 230" descr="Picture2.png"/>
          <p:cNvPicPr preferRelativeResize="0"/>
          <p:nvPr/>
        </p:nvPicPr>
        <p:blipFill>
          <a:blip r:embed="rId2">
            <a:alphaModFix/>
          </a:blip>
          <a:stretch>
            <a:fillRect/>
          </a:stretch>
        </p:blipFill>
        <p:spPr>
          <a:xfrm>
            <a:off x="0" y="1"/>
            <a:ext cx="9143999" cy="6858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629839" y="365122"/>
            <a:ext cx="78867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25"/>
            </a:lvl2pPr>
            <a:lvl3pPr lvl="2" indent="0">
              <a:spcBef>
                <a:spcPts val="0"/>
              </a:spcBef>
              <a:buFont typeface="Arial"/>
              <a:buNone/>
              <a:defRPr sz="1425"/>
            </a:lvl3pPr>
            <a:lvl4pPr lvl="3" indent="0">
              <a:spcBef>
                <a:spcPts val="0"/>
              </a:spcBef>
              <a:buFont typeface="Arial"/>
              <a:buNone/>
              <a:defRPr sz="1425"/>
            </a:lvl4pPr>
            <a:lvl5pPr lvl="4" indent="0">
              <a:spcBef>
                <a:spcPts val="0"/>
              </a:spcBef>
              <a:buFont typeface="Arial"/>
              <a:buNone/>
              <a:defRPr sz="1425"/>
            </a:lvl5pPr>
            <a:lvl6pPr lvl="5" indent="0">
              <a:spcBef>
                <a:spcPts val="0"/>
              </a:spcBef>
              <a:buFont typeface="Arial"/>
              <a:buNone/>
              <a:defRPr sz="1425"/>
            </a:lvl6pPr>
            <a:lvl7pPr lvl="6" indent="0">
              <a:spcBef>
                <a:spcPts val="0"/>
              </a:spcBef>
              <a:buFont typeface="Arial"/>
              <a:buNone/>
              <a:defRPr sz="1425"/>
            </a:lvl7pPr>
            <a:lvl8pPr lvl="7" indent="0">
              <a:spcBef>
                <a:spcPts val="0"/>
              </a:spcBef>
              <a:buFont typeface="Arial"/>
              <a:buNone/>
              <a:defRPr sz="1425"/>
            </a:lvl8pPr>
            <a:lvl9pPr lvl="8" indent="0">
              <a:spcBef>
                <a:spcPts val="0"/>
              </a:spcBef>
              <a:buFont typeface="Arial"/>
              <a:buNone/>
              <a:defRPr sz="1425"/>
            </a:lvl9pPr>
          </a:lstStyle>
          <a:p>
            <a:r>
              <a:rPr lang="en-US" smtClean="0"/>
              <a:t>Click to edit Master title style</a:t>
            </a:r>
            <a:endParaRPr/>
          </a:p>
        </p:txBody>
      </p:sp>
      <p:sp>
        <p:nvSpPr>
          <p:cNvPr id="130" name="Shape 130"/>
          <p:cNvSpPr txBox="1">
            <a:spLocks noGrp="1"/>
          </p:cNvSpPr>
          <p:nvPr>
            <p:ph type="body" idx="1"/>
          </p:nvPr>
        </p:nvSpPr>
        <p:spPr>
          <a:xfrm>
            <a:off x="629839" y="1681161"/>
            <a:ext cx="3868425" cy="823800"/>
          </a:xfrm>
          <a:prstGeom prst="rect">
            <a:avLst/>
          </a:prstGeom>
          <a:noFill/>
          <a:ln>
            <a:noFill/>
          </a:ln>
        </p:spPr>
        <p:txBody>
          <a:bodyPr lIns="121900" tIns="121900" rIns="121900" bIns="121900" anchor="b" anchorCtr="0"/>
          <a:lstStyle>
            <a:lvl1pPr marL="0" marR="0" lvl="0" indent="0" algn="l" rtl="0">
              <a:lnSpc>
                <a:spcPct val="90000"/>
              </a:lnSpc>
              <a:spcBef>
                <a:spcPts val="825"/>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spcAft>
                <a:spcPts val="0"/>
              </a:spcAft>
              <a:buClr>
                <a:schemeClr val="dk1"/>
              </a:buClr>
              <a:buFont typeface="Arial"/>
              <a:buNone/>
              <a:defRPr sz="1425"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131" name="Shape 131"/>
          <p:cNvSpPr txBox="1">
            <a:spLocks noGrp="1"/>
          </p:cNvSpPr>
          <p:nvPr>
            <p:ph type="body" idx="2"/>
          </p:nvPr>
        </p:nvSpPr>
        <p:spPr>
          <a:xfrm>
            <a:off x="629839" y="2505074"/>
            <a:ext cx="3868425" cy="3684600"/>
          </a:xfrm>
          <a:prstGeom prst="rect">
            <a:avLst/>
          </a:prstGeom>
          <a:noFill/>
          <a:ln>
            <a:noFill/>
          </a:ln>
        </p:spPr>
        <p:txBody>
          <a:bodyPr lIns="121900" tIns="121900" rIns="121900" bIns="121900" anchor="t" anchorCtr="0"/>
          <a:lstStyle>
            <a:lvl1pPr marL="180975" marR="0" lvl="0" indent="219075" algn="l" rtl="0">
              <a:lnSpc>
                <a:spcPct val="90000"/>
              </a:lnSpc>
              <a:spcBef>
                <a:spcPts val="825"/>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3875" marR="0" lvl="1" indent="161925"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6775" marR="0" lvl="2"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9675" marR="0" lvl="3"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4pPr>
            <a:lvl5pPr marL="1552575" marR="0" lvl="4"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5pPr>
            <a:lvl6pPr marL="1895475" marR="0" lvl="5"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6pPr>
            <a:lvl7pPr marL="2238375" marR="0" lvl="6"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7pPr>
            <a:lvl8pPr marL="2581275" marR="0" lvl="7"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8pPr>
            <a:lvl9pPr marL="2924175" marR="0" lvl="8"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132" name="Shape 132"/>
          <p:cNvSpPr txBox="1">
            <a:spLocks noGrp="1"/>
          </p:cNvSpPr>
          <p:nvPr>
            <p:ph type="body" idx="3"/>
          </p:nvPr>
        </p:nvSpPr>
        <p:spPr>
          <a:xfrm>
            <a:off x="4629150" y="1681161"/>
            <a:ext cx="3887325" cy="823800"/>
          </a:xfrm>
          <a:prstGeom prst="rect">
            <a:avLst/>
          </a:prstGeom>
          <a:noFill/>
          <a:ln>
            <a:noFill/>
          </a:ln>
        </p:spPr>
        <p:txBody>
          <a:bodyPr lIns="121900" tIns="121900" rIns="121900" bIns="121900" anchor="b" anchorCtr="0"/>
          <a:lstStyle>
            <a:lvl1pPr marL="0" marR="0" lvl="0" indent="0" algn="l" rtl="0">
              <a:lnSpc>
                <a:spcPct val="90000"/>
              </a:lnSpc>
              <a:spcBef>
                <a:spcPts val="825"/>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spcAft>
                <a:spcPts val="0"/>
              </a:spcAft>
              <a:buClr>
                <a:schemeClr val="dk1"/>
              </a:buClr>
              <a:buFont typeface="Arial"/>
              <a:buNone/>
              <a:defRPr sz="1425"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133" name="Shape 133"/>
          <p:cNvSpPr txBox="1">
            <a:spLocks noGrp="1"/>
          </p:cNvSpPr>
          <p:nvPr>
            <p:ph type="body" idx="4"/>
          </p:nvPr>
        </p:nvSpPr>
        <p:spPr>
          <a:xfrm>
            <a:off x="4629150" y="2505074"/>
            <a:ext cx="3887325" cy="3684600"/>
          </a:xfrm>
          <a:prstGeom prst="rect">
            <a:avLst/>
          </a:prstGeom>
          <a:noFill/>
          <a:ln>
            <a:noFill/>
          </a:ln>
        </p:spPr>
        <p:txBody>
          <a:bodyPr lIns="121900" tIns="121900" rIns="121900" bIns="121900" anchor="t" anchorCtr="0"/>
          <a:lstStyle>
            <a:lvl1pPr marL="180975" marR="0" lvl="0" indent="219075" algn="l" rtl="0">
              <a:lnSpc>
                <a:spcPct val="90000"/>
              </a:lnSpc>
              <a:spcBef>
                <a:spcPts val="825"/>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3875" marR="0" lvl="1" indent="161925"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6775" marR="0" lvl="2"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9675" marR="0" lvl="3"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4pPr>
            <a:lvl5pPr marL="1552575" marR="0" lvl="4"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5pPr>
            <a:lvl6pPr marL="1895475" marR="0" lvl="5"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6pPr>
            <a:lvl7pPr marL="2238375" marR="0" lvl="6"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7pPr>
            <a:lvl8pPr marL="2581275" marR="0" lvl="7"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8pPr>
            <a:lvl9pPr marL="2924175" marR="0" lvl="8"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134" name="Shape 134"/>
          <p:cNvSpPr txBox="1">
            <a:spLocks noGrp="1"/>
          </p:cNvSpPr>
          <p:nvPr>
            <p:ph type="dt" idx="10"/>
          </p:nvPr>
        </p:nvSpPr>
        <p:spPr>
          <a:xfrm>
            <a:off x="628650" y="6356349"/>
            <a:ext cx="20574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35" name="Shape 135"/>
          <p:cNvSpPr txBox="1">
            <a:spLocks noGrp="1"/>
          </p:cNvSpPr>
          <p:nvPr>
            <p:ph type="ftr" idx="11"/>
          </p:nvPr>
        </p:nvSpPr>
        <p:spPr>
          <a:xfrm>
            <a:off x="3028950" y="6356349"/>
            <a:ext cx="30861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36" name="Shape 136"/>
          <p:cNvSpPr txBox="1">
            <a:spLocks noGrp="1"/>
          </p:cNvSpPr>
          <p:nvPr>
            <p:ph type="sldNum" idx="12"/>
          </p:nvPr>
        </p:nvSpPr>
        <p:spPr>
          <a:xfrm>
            <a:off x="6457950" y="6356349"/>
            <a:ext cx="2057400" cy="365100"/>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9955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628650" y="365122"/>
            <a:ext cx="78867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25"/>
            </a:lvl2pPr>
            <a:lvl3pPr lvl="2" indent="0">
              <a:spcBef>
                <a:spcPts val="0"/>
              </a:spcBef>
              <a:buFont typeface="Arial"/>
              <a:buNone/>
              <a:defRPr sz="1425"/>
            </a:lvl3pPr>
            <a:lvl4pPr lvl="3" indent="0">
              <a:spcBef>
                <a:spcPts val="0"/>
              </a:spcBef>
              <a:buFont typeface="Arial"/>
              <a:buNone/>
              <a:defRPr sz="1425"/>
            </a:lvl4pPr>
            <a:lvl5pPr lvl="4" indent="0">
              <a:spcBef>
                <a:spcPts val="0"/>
              </a:spcBef>
              <a:buFont typeface="Arial"/>
              <a:buNone/>
              <a:defRPr sz="1425"/>
            </a:lvl5pPr>
            <a:lvl6pPr lvl="5" indent="0">
              <a:spcBef>
                <a:spcPts val="0"/>
              </a:spcBef>
              <a:buFont typeface="Arial"/>
              <a:buNone/>
              <a:defRPr sz="1425"/>
            </a:lvl6pPr>
            <a:lvl7pPr lvl="6" indent="0">
              <a:spcBef>
                <a:spcPts val="0"/>
              </a:spcBef>
              <a:buFont typeface="Arial"/>
              <a:buNone/>
              <a:defRPr sz="1425"/>
            </a:lvl7pPr>
            <a:lvl8pPr lvl="7" indent="0">
              <a:spcBef>
                <a:spcPts val="0"/>
              </a:spcBef>
              <a:buFont typeface="Arial"/>
              <a:buNone/>
              <a:defRPr sz="1425"/>
            </a:lvl8pPr>
            <a:lvl9pPr lvl="8" indent="0">
              <a:spcBef>
                <a:spcPts val="0"/>
              </a:spcBef>
              <a:buFont typeface="Arial"/>
              <a:buNone/>
              <a:defRPr sz="1425"/>
            </a:lvl9pPr>
          </a:lstStyle>
          <a:p>
            <a:r>
              <a:rPr lang="en-US" smtClean="0"/>
              <a:t>Click to edit Master title style</a:t>
            </a:r>
            <a:endParaRPr/>
          </a:p>
        </p:txBody>
      </p:sp>
      <p:sp>
        <p:nvSpPr>
          <p:cNvPr id="139" name="Shape 139"/>
          <p:cNvSpPr txBox="1">
            <a:spLocks noGrp="1"/>
          </p:cNvSpPr>
          <p:nvPr>
            <p:ph type="dt" idx="10"/>
          </p:nvPr>
        </p:nvSpPr>
        <p:spPr>
          <a:xfrm>
            <a:off x="628650" y="6356349"/>
            <a:ext cx="20574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40" name="Shape 140"/>
          <p:cNvSpPr txBox="1">
            <a:spLocks noGrp="1"/>
          </p:cNvSpPr>
          <p:nvPr>
            <p:ph type="ftr" idx="11"/>
          </p:nvPr>
        </p:nvSpPr>
        <p:spPr>
          <a:xfrm>
            <a:off x="3028950" y="6356349"/>
            <a:ext cx="30861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41" name="Shape 141"/>
          <p:cNvSpPr txBox="1">
            <a:spLocks noGrp="1"/>
          </p:cNvSpPr>
          <p:nvPr>
            <p:ph type="sldNum" idx="12"/>
          </p:nvPr>
        </p:nvSpPr>
        <p:spPr>
          <a:xfrm>
            <a:off x="6457950" y="6356349"/>
            <a:ext cx="2057400" cy="365100"/>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23951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629839" y="457200"/>
            <a:ext cx="2949075" cy="1600200"/>
          </a:xfrm>
          <a:prstGeom prst="rect">
            <a:avLst/>
          </a:prstGeom>
          <a:noFill/>
          <a:ln>
            <a:noFill/>
          </a:ln>
        </p:spPr>
        <p:txBody>
          <a:bodyPr lIns="121900" tIns="121900" rIns="121900" bIns="121900"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Font typeface="Arial"/>
              <a:buNone/>
              <a:defRPr sz="1425"/>
            </a:lvl2pPr>
            <a:lvl3pPr lvl="2" indent="0">
              <a:spcBef>
                <a:spcPts val="0"/>
              </a:spcBef>
              <a:buFont typeface="Arial"/>
              <a:buNone/>
              <a:defRPr sz="1425"/>
            </a:lvl3pPr>
            <a:lvl4pPr lvl="3" indent="0">
              <a:spcBef>
                <a:spcPts val="0"/>
              </a:spcBef>
              <a:buFont typeface="Arial"/>
              <a:buNone/>
              <a:defRPr sz="1425"/>
            </a:lvl4pPr>
            <a:lvl5pPr lvl="4" indent="0">
              <a:spcBef>
                <a:spcPts val="0"/>
              </a:spcBef>
              <a:buFont typeface="Arial"/>
              <a:buNone/>
              <a:defRPr sz="1425"/>
            </a:lvl5pPr>
            <a:lvl6pPr lvl="5" indent="0">
              <a:spcBef>
                <a:spcPts val="0"/>
              </a:spcBef>
              <a:buFont typeface="Arial"/>
              <a:buNone/>
              <a:defRPr sz="1425"/>
            </a:lvl6pPr>
            <a:lvl7pPr lvl="6" indent="0">
              <a:spcBef>
                <a:spcPts val="0"/>
              </a:spcBef>
              <a:buFont typeface="Arial"/>
              <a:buNone/>
              <a:defRPr sz="1425"/>
            </a:lvl7pPr>
            <a:lvl8pPr lvl="7" indent="0">
              <a:spcBef>
                <a:spcPts val="0"/>
              </a:spcBef>
              <a:buFont typeface="Arial"/>
              <a:buNone/>
              <a:defRPr sz="1425"/>
            </a:lvl8pPr>
            <a:lvl9pPr lvl="8" indent="0">
              <a:spcBef>
                <a:spcPts val="0"/>
              </a:spcBef>
              <a:buFont typeface="Arial"/>
              <a:buNone/>
              <a:defRPr sz="1425"/>
            </a:lvl9pPr>
          </a:lstStyle>
          <a:p>
            <a:r>
              <a:rPr lang="en-US" smtClean="0"/>
              <a:t>Click to edit Master title style</a:t>
            </a:r>
            <a:endParaRPr/>
          </a:p>
        </p:txBody>
      </p:sp>
      <p:sp>
        <p:nvSpPr>
          <p:cNvPr id="144" name="Shape 144"/>
          <p:cNvSpPr txBox="1">
            <a:spLocks noGrp="1"/>
          </p:cNvSpPr>
          <p:nvPr>
            <p:ph type="body" idx="1"/>
          </p:nvPr>
        </p:nvSpPr>
        <p:spPr>
          <a:xfrm>
            <a:off x="3887389" y="987424"/>
            <a:ext cx="4629150" cy="4873500"/>
          </a:xfrm>
          <a:prstGeom prst="rect">
            <a:avLst/>
          </a:prstGeom>
          <a:noFill/>
          <a:ln>
            <a:noFill/>
          </a:ln>
        </p:spPr>
        <p:txBody>
          <a:bodyPr lIns="121900" tIns="121900" rIns="121900" bIns="121900" anchor="t" anchorCtr="0"/>
          <a:lstStyle>
            <a:lvl1pPr marL="180975" marR="0" lvl="0" indent="276225" algn="l" rtl="0">
              <a:lnSpc>
                <a:spcPct val="90000"/>
              </a:lnSpc>
              <a:spcBef>
                <a:spcPts val="825"/>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3875" marR="0" lvl="1" indent="219075" algn="l" rtl="0">
              <a:lnSpc>
                <a:spcPct val="90000"/>
              </a:lnSpc>
              <a:spcBef>
                <a:spcPts val="375"/>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6775" marR="0" lvl="2" indent="161925"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9675" marR="0" lvl="3"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52575" marR="0" lvl="4"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5475" marR="0" lvl="5"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8375" marR="0" lvl="6"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81275" marR="0" lvl="7"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4175" marR="0" lvl="8"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145" name="Shape 145"/>
          <p:cNvSpPr txBox="1">
            <a:spLocks noGrp="1"/>
          </p:cNvSpPr>
          <p:nvPr>
            <p:ph type="body" idx="2"/>
          </p:nvPr>
        </p:nvSpPr>
        <p:spPr>
          <a:xfrm>
            <a:off x="629839" y="2057400"/>
            <a:ext cx="2949075" cy="3811500"/>
          </a:xfrm>
          <a:prstGeom prst="rect">
            <a:avLst/>
          </a:prstGeom>
          <a:noFill/>
          <a:ln>
            <a:noFill/>
          </a:ln>
        </p:spPr>
        <p:txBody>
          <a:bodyPr lIns="121900" tIns="121900" rIns="121900" bIns="121900" anchor="t" anchorCtr="0"/>
          <a:lstStyle>
            <a:lvl1pPr marL="0" marR="0" lvl="0" indent="0" algn="l" rtl="0">
              <a:lnSpc>
                <a:spcPct val="90000"/>
              </a:lnSpc>
              <a:spcBef>
                <a:spcPts val="825"/>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spcAft>
                <a:spcPts val="0"/>
              </a:spcAft>
              <a:buClr>
                <a:schemeClr val="dk1"/>
              </a:buClr>
              <a:buFont typeface="Arial"/>
              <a:buNone/>
              <a:defRPr sz="1125"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146" name="Shape 146"/>
          <p:cNvSpPr txBox="1">
            <a:spLocks noGrp="1"/>
          </p:cNvSpPr>
          <p:nvPr>
            <p:ph type="dt" idx="10"/>
          </p:nvPr>
        </p:nvSpPr>
        <p:spPr>
          <a:xfrm>
            <a:off x="628650" y="6356349"/>
            <a:ext cx="20574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47" name="Shape 147"/>
          <p:cNvSpPr txBox="1">
            <a:spLocks noGrp="1"/>
          </p:cNvSpPr>
          <p:nvPr>
            <p:ph type="ftr" idx="11"/>
          </p:nvPr>
        </p:nvSpPr>
        <p:spPr>
          <a:xfrm>
            <a:off x="3028950" y="6356349"/>
            <a:ext cx="30861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48" name="Shape 148"/>
          <p:cNvSpPr txBox="1">
            <a:spLocks noGrp="1"/>
          </p:cNvSpPr>
          <p:nvPr>
            <p:ph type="sldNum" idx="12"/>
          </p:nvPr>
        </p:nvSpPr>
        <p:spPr>
          <a:xfrm>
            <a:off x="6457950" y="6356349"/>
            <a:ext cx="2057400" cy="365100"/>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7246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629839" y="457200"/>
            <a:ext cx="2949075" cy="1600200"/>
          </a:xfrm>
          <a:prstGeom prst="rect">
            <a:avLst/>
          </a:prstGeom>
          <a:noFill/>
          <a:ln>
            <a:noFill/>
          </a:ln>
        </p:spPr>
        <p:txBody>
          <a:bodyPr lIns="121900" tIns="121900" rIns="121900" bIns="121900"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Font typeface="Arial"/>
              <a:buNone/>
              <a:defRPr sz="1425"/>
            </a:lvl2pPr>
            <a:lvl3pPr lvl="2" indent="0">
              <a:spcBef>
                <a:spcPts val="0"/>
              </a:spcBef>
              <a:buFont typeface="Arial"/>
              <a:buNone/>
              <a:defRPr sz="1425"/>
            </a:lvl3pPr>
            <a:lvl4pPr lvl="3" indent="0">
              <a:spcBef>
                <a:spcPts val="0"/>
              </a:spcBef>
              <a:buFont typeface="Arial"/>
              <a:buNone/>
              <a:defRPr sz="1425"/>
            </a:lvl4pPr>
            <a:lvl5pPr lvl="4" indent="0">
              <a:spcBef>
                <a:spcPts val="0"/>
              </a:spcBef>
              <a:buFont typeface="Arial"/>
              <a:buNone/>
              <a:defRPr sz="1425"/>
            </a:lvl5pPr>
            <a:lvl6pPr lvl="5" indent="0">
              <a:spcBef>
                <a:spcPts val="0"/>
              </a:spcBef>
              <a:buFont typeface="Arial"/>
              <a:buNone/>
              <a:defRPr sz="1425"/>
            </a:lvl6pPr>
            <a:lvl7pPr lvl="6" indent="0">
              <a:spcBef>
                <a:spcPts val="0"/>
              </a:spcBef>
              <a:buFont typeface="Arial"/>
              <a:buNone/>
              <a:defRPr sz="1425"/>
            </a:lvl7pPr>
            <a:lvl8pPr lvl="7" indent="0">
              <a:spcBef>
                <a:spcPts val="0"/>
              </a:spcBef>
              <a:buFont typeface="Arial"/>
              <a:buNone/>
              <a:defRPr sz="1425"/>
            </a:lvl8pPr>
            <a:lvl9pPr lvl="8" indent="0">
              <a:spcBef>
                <a:spcPts val="0"/>
              </a:spcBef>
              <a:buFont typeface="Arial"/>
              <a:buNone/>
              <a:defRPr sz="1425"/>
            </a:lvl9pPr>
          </a:lstStyle>
          <a:p>
            <a:r>
              <a:rPr lang="en-US" smtClean="0"/>
              <a:t>Click to edit Master title style</a:t>
            </a:r>
            <a:endParaRPr/>
          </a:p>
        </p:txBody>
      </p:sp>
      <p:sp>
        <p:nvSpPr>
          <p:cNvPr id="151" name="Shape 151"/>
          <p:cNvSpPr>
            <a:spLocks noGrp="1"/>
          </p:cNvSpPr>
          <p:nvPr>
            <p:ph type="pic" idx="2"/>
          </p:nvPr>
        </p:nvSpPr>
        <p:spPr>
          <a:xfrm>
            <a:off x="3887389" y="987424"/>
            <a:ext cx="4629150" cy="4873500"/>
          </a:xfrm>
          <a:prstGeom prst="rect">
            <a:avLst/>
          </a:prstGeom>
          <a:noFill/>
          <a:ln>
            <a:noFill/>
          </a:ln>
        </p:spPr>
        <p:txBody>
          <a:bodyPr lIns="121900" tIns="121900" rIns="121900" bIns="121900" anchor="t" anchorCtr="0"/>
          <a:lstStyle>
            <a:lvl1pPr marL="0" marR="0" lvl="0" indent="0" algn="l" rtl="0">
              <a:lnSpc>
                <a:spcPct val="90000"/>
              </a:lnSpc>
              <a:spcBef>
                <a:spcPts val="825"/>
              </a:spcBef>
              <a:spcAft>
                <a:spcPts val="0"/>
              </a:spcAft>
              <a:buClr>
                <a:schemeClr val="dk1"/>
              </a:buClr>
              <a:buSzPct val="59375"/>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spcAft>
                <a:spcPts val="0"/>
              </a:spcAft>
              <a:buClr>
                <a:schemeClr val="dk1"/>
              </a:buClr>
              <a:buSzPct val="67857"/>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spcAft>
                <a:spcPts val="0"/>
              </a:spcAft>
              <a:buClr>
                <a:schemeClr val="dk1"/>
              </a:buClr>
              <a:buSzPct val="79166"/>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spcAft>
                <a:spcPts val="0"/>
              </a:spcAft>
              <a:buClr>
                <a:schemeClr val="dk1"/>
              </a:buClr>
              <a:buSzPct val="95000"/>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spcAft>
                <a:spcPts val="0"/>
              </a:spcAft>
              <a:buClr>
                <a:schemeClr val="dk1"/>
              </a:buClr>
              <a:buSzPct val="95000"/>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spcAft>
                <a:spcPts val="0"/>
              </a:spcAft>
              <a:buClr>
                <a:schemeClr val="dk1"/>
              </a:buClr>
              <a:buSzPct val="950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spcAft>
                <a:spcPts val="0"/>
              </a:spcAft>
              <a:buClr>
                <a:schemeClr val="dk1"/>
              </a:buClr>
              <a:buSzPct val="950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spcAft>
                <a:spcPts val="0"/>
              </a:spcAft>
              <a:buClr>
                <a:schemeClr val="dk1"/>
              </a:buClr>
              <a:buSzPct val="950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spcAft>
                <a:spcPts val="0"/>
              </a:spcAft>
              <a:buClr>
                <a:schemeClr val="dk1"/>
              </a:buClr>
              <a:buSzPct val="95000"/>
              <a:buFont typeface="Arial"/>
              <a:buNone/>
              <a:defRPr sz="1500" b="0" i="0" u="none" strike="noStrike" cap="none">
                <a:solidFill>
                  <a:schemeClr val="dk1"/>
                </a:solidFill>
                <a:latin typeface="Calibri"/>
                <a:ea typeface="Calibri"/>
                <a:cs typeface="Calibri"/>
                <a:sym typeface="Calibri"/>
              </a:defRPr>
            </a:lvl9pPr>
          </a:lstStyle>
          <a:p>
            <a:r>
              <a:rPr lang="en-US" smtClean="0"/>
              <a:t>Click icon to add picture</a:t>
            </a:r>
            <a:endParaRPr dirty="0"/>
          </a:p>
        </p:txBody>
      </p:sp>
      <p:sp>
        <p:nvSpPr>
          <p:cNvPr id="152" name="Shape 152"/>
          <p:cNvSpPr txBox="1">
            <a:spLocks noGrp="1"/>
          </p:cNvSpPr>
          <p:nvPr>
            <p:ph type="body" idx="1"/>
          </p:nvPr>
        </p:nvSpPr>
        <p:spPr>
          <a:xfrm>
            <a:off x="629839" y="2057400"/>
            <a:ext cx="2949075" cy="3811500"/>
          </a:xfrm>
          <a:prstGeom prst="rect">
            <a:avLst/>
          </a:prstGeom>
          <a:noFill/>
          <a:ln>
            <a:noFill/>
          </a:ln>
        </p:spPr>
        <p:txBody>
          <a:bodyPr lIns="121900" tIns="121900" rIns="121900" bIns="121900" anchor="t" anchorCtr="0"/>
          <a:lstStyle>
            <a:lvl1pPr marL="0" marR="0" lvl="0" indent="0" algn="l" rtl="0">
              <a:lnSpc>
                <a:spcPct val="90000"/>
              </a:lnSpc>
              <a:spcBef>
                <a:spcPts val="825"/>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spcAft>
                <a:spcPts val="0"/>
              </a:spcAft>
              <a:buClr>
                <a:schemeClr val="dk1"/>
              </a:buClr>
              <a:buFont typeface="Arial"/>
              <a:buNone/>
              <a:defRPr sz="1125"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spcAft>
                <a:spcPts val="0"/>
              </a:spcAft>
              <a:buClr>
                <a:schemeClr val="dk1"/>
              </a:buClr>
              <a:buFont typeface="Arial"/>
              <a:buNone/>
              <a:defRPr sz="825"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153" name="Shape 153"/>
          <p:cNvSpPr txBox="1">
            <a:spLocks noGrp="1"/>
          </p:cNvSpPr>
          <p:nvPr>
            <p:ph type="dt" idx="10"/>
          </p:nvPr>
        </p:nvSpPr>
        <p:spPr>
          <a:xfrm>
            <a:off x="628650" y="6356349"/>
            <a:ext cx="20574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54" name="Shape 154"/>
          <p:cNvSpPr txBox="1">
            <a:spLocks noGrp="1"/>
          </p:cNvSpPr>
          <p:nvPr>
            <p:ph type="ftr" idx="11"/>
          </p:nvPr>
        </p:nvSpPr>
        <p:spPr>
          <a:xfrm>
            <a:off x="3028950" y="6356349"/>
            <a:ext cx="30861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55" name="Shape 155"/>
          <p:cNvSpPr txBox="1">
            <a:spLocks noGrp="1"/>
          </p:cNvSpPr>
          <p:nvPr>
            <p:ph type="sldNum" idx="12"/>
          </p:nvPr>
        </p:nvSpPr>
        <p:spPr>
          <a:xfrm>
            <a:off x="6457950" y="6356349"/>
            <a:ext cx="2057400" cy="365100"/>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38749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628650" y="365122"/>
            <a:ext cx="78867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25"/>
            </a:lvl2pPr>
            <a:lvl3pPr lvl="2" indent="0">
              <a:spcBef>
                <a:spcPts val="0"/>
              </a:spcBef>
              <a:buFont typeface="Arial"/>
              <a:buNone/>
              <a:defRPr sz="1425"/>
            </a:lvl3pPr>
            <a:lvl4pPr lvl="3" indent="0">
              <a:spcBef>
                <a:spcPts val="0"/>
              </a:spcBef>
              <a:buFont typeface="Arial"/>
              <a:buNone/>
              <a:defRPr sz="1425"/>
            </a:lvl4pPr>
            <a:lvl5pPr lvl="4" indent="0">
              <a:spcBef>
                <a:spcPts val="0"/>
              </a:spcBef>
              <a:buFont typeface="Arial"/>
              <a:buNone/>
              <a:defRPr sz="1425"/>
            </a:lvl5pPr>
            <a:lvl6pPr lvl="5" indent="0">
              <a:spcBef>
                <a:spcPts val="0"/>
              </a:spcBef>
              <a:buFont typeface="Arial"/>
              <a:buNone/>
              <a:defRPr sz="1425"/>
            </a:lvl6pPr>
            <a:lvl7pPr lvl="6" indent="0">
              <a:spcBef>
                <a:spcPts val="0"/>
              </a:spcBef>
              <a:buFont typeface="Arial"/>
              <a:buNone/>
              <a:defRPr sz="1425"/>
            </a:lvl7pPr>
            <a:lvl8pPr lvl="7" indent="0">
              <a:spcBef>
                <a:spcPts val="0"/>
              </a:spcBef>
              <a:buFont typeface="Arial"/>
              <a:buNone/>
              <a:defRPr sz="1425"/>
            </a:lvl8pPr>
            <a:lvl9pPr lvl="8" indent="0">
              <a:spcBef>
                <a:spcPts val="0"/>
              </a:spcBef>
              <a:buFont typeface="Arial"/>
              <a:buNone/>
              <a:defRPr sz="1425"/>
            </a:lvl9pPr>
          </a:lstStyle>
          <a:p>
            <a:r>
              <a:rPr lang="en-US" smtClean="0"/>
              <a:t>Click to edit Master title style</a:t>
            </a:r>
            <a:endParaRPr/>
          </a:p>
        </p:txBody>
      </p:sp>
      <p:sp>
        <p:nvSpPr>
          <p:cNvPr id="158" name="Shape 158"/>
          <p:cNvSpPr txBox="1">
            <a:spLocks noGrp="1"/>
          </p:cNvSpPr>
          <p:nvPr>
            <p:ph type="body" idx="1"/>
          </p:nvPr>
        </p:nvSpPr>
        <p:spPr>
          <a:xfrm rot="5400000">
            <a:off x="2396398" y="57877"/>
            <a:ext cx="4351200" cy="7886700"/>
          </a:xfrm>
          <a:prstGeom prst="rect">
            <a:avLst/>
          </a:prstGeom>
          <a:noFill/>
          <a:ln>
            <a:noFill/>
          </a:ln>
        </p:spPr>
        <p:txBody>
          <a:bodyPr lIns="121900" tIns="121900" rIns="121900" bIns="121900" anchor="t" anchorCtr="0"/>
          <a:lstStyle>
            <a:lvl1pPr marL="180975" marR="0" lvl="0" indent="219075" algn="l" rtl="0">
              <a:lnSpc>
                <a:spcPct val="90000"/>
              </a:lnSpc>
              <a:spcBef>
                <a:spcPts val="825"/>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3875" marR="0" lvl="1" indent="161925"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6775" marR="0" lvl="2"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9675" marR="0" lvl="3"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4pPr>
            <a:lvl5pPr marL="1552575" marR="0" lvl="4"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5pPr>
            <a:lvl6pPr marL="1895475" marR="0" lvl="5"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6pPr>
            <a:lvl7pPr marL="2238375" marR="0" lvl="6"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7pPr>
            <a:lvl8pPr marL="2581275" marR="0" lvl="7"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8pPr>
            <a:lvl9pPr marL="2924175" marR="0" lvl="8"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159" name="Shape 159"/>
          <p:cNvSpPr txBox="1">
            <a:spLocks noGrp="1"/>
          </p:cNvSpPr>
          <p:nvPr>
            <p:ph type="dt" idx="10"/>
          </p:nvPr>
        </p:nvSpPr>
        <p:spPr>
          <a:xfrm>
            <a:off x="628650" y="6356349"/>
            <a:ext cx="20574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60" name="Shape 160"/>
          <p:cNvSpPr txBox="1">
            <a:spLocks noGrp="1"/>
          </p:cNvSpPr>
          <p:nvPr>
            <p:ph type="ftr" idx="11"/>
          </p:nvPr>
        </p:nvSpPr>
        <p:spPr>
          <a:xfrm>
            <a:off x="3028950" y="6356349"/>
            <a:ext cx="30861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61" name="Shape 161"/>
          <p:cNvSpPr txBox="1">
            <a:spLocks noGrp="1"/>
          </p:cNvSpPr>
          <p:nvPr>
            <p:ph type="sldNum" idx="12"/>
          </p:nvPr>
        </p:nvSpPr>
        <p:spPr>
          <a:xfrm>
            <a:off x="6457950" y="6356349"/>
            <a:ext cx="2057400" cy="365100"/>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66571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rot="5400000">
            <a:off x="4623560" y="2285235"/>
            <a:ext cx="5811900" cy="1971675"/>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25"/>
            </a:lvl2pPr>
            <a:lvl3pPr lvl="2" indent="0">
              <a:spcBef>
                <a:spcPts val="0"/>
              </a:spcBef>
              <a:buFont typeface="Arial"/>
              <a:buNone/>
              <a:defRPr sz="1425"/>
            </a:lvl3pPr>
            <a:lvl4pPr lvl="3" indent="0">
              <a:spcBef>
                <a:spcPts val="0"/>
              </a:spcBef>
              <a:buFont typeface="Arial"/>
              <a:buNone/>
              <a:defRPr sz="1425"/>
            </a:lvl4pPr>
            <a:lvl5pPr lvl="4" indent="0">
              <a:spcBef>
                <a:spcPts val="0"/>
              </a:spcBef>
              <a:buFont typeface="Arial"/>
              <a:buNone/>
              <a:defRPr sz="1425"/>
            </a:lvl5pPr>
            <a:lvl6pPr lvl="5" indent="0">
              <a:spcBef>
                <a:spcPts val="0"/>
              </a:spcBef>
              <a:buFont typeface="Arial"/>
              <a:buNone/>
              <a:defRPr sz="1425"/>
            </a:lvl6pPr>
            <a:lvl7pPr lvl="6" indent="0">
              <a:spcBef>
                <a:spcPts val="0"/>
              </a:spcBef>
              <a:buFont typeface="Arial"/>
              <a:buNone/>
              <a:defRPr sz="1425"/>
            </a:lvl7pPr>
            <a:lvl8pPr lvl="7" indent="0">
              <a:spcBef>
                <a:spcPts val="0"/>
              </a:spcBef>
              <a:buFont typeface="Arial"/>
              <a:buNone/>
              <a:defRPr sz="1425"/>
            </a:lvl8pPr>
            <a:lvl9pPr lvl="8" indent="0">
              <a:spcBef>
                <a:spcPts val="0"/>
              </a:spcBef>
              <a:buFont typeface="Arial"/>
              <a:buNone/>
              <a:defRPr sz="1425"/>
            </a:lvl9pPr>
          </a:lstStyle>
          <a:p>
            <a:r>
              <a:rPr lang="en-US" smtClean="0"/>
              <a:t>Click to edit Master title style</a:t>
            </a:r>
            <a:endParaRPr/>
          </a:p>
        </p:txBody>
      </p:sp>
      <p:sp>
        <p:nvSpPr>
          <p:cNvPr id="164" name="Shape 164"/>
          <p:cNvSpPr txBox="1">
            <a:spLocks noGrp="1"/>
          </p:cNvSpPr>
          <p:nvPr>
            <p:ph type="body" idx="1"/>
          </p:nvPr>
        </p:nvSpPr>
        <p:spPr>
          <a:xfrm rot="5400000">
            <a:off x="623060" y="370715"/>
            <a:ext cx="5811900" cy="5800725"/>
          </a:xfrm>
          <a:prstGeom prst="rect">
            <a:avLst/>
          </a:prstGeom>
          <a:noFill/>
          <a:ln>
            <a:noFill/>
          </a:ln>
        </p:spPr>
        <p:txBody>
          <a:bodyPr lIns="121900" tIns="121900" rIns="121900" bIns="121900" anchor="t" anchorCtr="0"/>
          <a:lstStyle>
            <a:lvl1pPr marL="180975" marR="0" lvl="0" indent="219075" algn="l" rtl="0">
              <a:lnSpc>
                <a:spcPct val="90000"/>
              </a:lnSpc>
              <a:spcBef>
                <a:spcPts val="825"/>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3875" marR="0" lvl="1" indent="161925"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6775" marR="0" lvl="2" indent="104775"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9675" marR="0" lvl="3"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4pPr>
            <a:lvl5pPr marL="1552575" marR="0" lvl="4"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5pPr>
            <a:lvl6pPr marL="1895475" marR="0" lvl="5"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6pPr>
            <a:lvl7pPr marL="2238375" marR="0" lvl="6"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7pPr>
            <a:lvl8pPr marL="2581275" marR="0" lvl="7"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8pPr>
            <a:lvl9pPr marL="2924175" marR="0" lvl="8" indent="85725" algn="l" rtl="0">
              <a:lnSpc>
                <a:spcPct val="90000"/>
              </a:lnSpc>
              <a:spcBef>
                <a:spcPts val="375"/>
              </a:spcBef>
              <a:spcAft>
                <a:spcPts val="0"/>
              </a:spcAft>
              <a:buClr>
                <a:schemeClr val="dk1"/>
              </a:buClr>
              <a:buSzPct val="100000"/>
              <a:buFont typeface="Arial"/>
              <a:buChar char="•"/>
              <a:defRPr sz="1425"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165" name="Shape 165"/>
          <p:cNvSpPr txBox="1">
            <a:spLocks noGrp="1"/>
          </p:cNvSpPr>
          <p:nvPr>
            <p:ph type="dt" idx="10"/>
          </p:nvPr>
        </p:nvSpPr>
        <p:spPr>
          <a:xfrm>
            <a:off x="628650" y="6356349"/>
            <a:ext cx="20574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66" name="Shape 166"/>
          <p:cNvSpPr txBox="1">
            <a:spLocks noGrp="1"/>
          </p:cNvSpPr>
          <p:nvPr>
            <p:ph type="ftr" idx="11"/>
          </p:nvPr>
        </p:nvSpPr>
        <p:spPr>
          <a:xfrm>
            <a:off x="3028950" y="6356349"/>
            <a:ext cx="30861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167" name="Shape 167"/>
          <p:cNvSpPr txBox="1">
            <a:spLocks noGrp="1"/>
          </p:cNvSpPr>
          <p:nvPr>
            <p:ph type="sldNum" idx="12"/>
          </p:nvPr>
        </p:nvSpPr>
        <p:spPr>
          <a:xfrm>
            <a:off x="6457950" y="6356349"/>
            <a:ext cx="2057400" cy="365100"/>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3086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Shape 219"/>
        <p:cNvGrpSpPr/>
        <p:nvPr/>
      </p:nvGrpSpPr>
      <p:grpSpPr>
        <a:xfrm>
          <a:off x="0" y="0"/>
          <a:ext cx="0" cy="0"/>
          <a:chOff x="0" y="0"/>
          <a:chExt cx="0" cy="0"/>
        </a:xfrm>
      </p:grpSpPr>
    </p:spTree>
    <p:extLst>
      <p:ext uri="{BB962C8B-B14F-4D97-AF65-F5344CB8AC3E}">
        <p14:creationId xmlns:p14="http://schemas.microsoft.com/office/powerpoint/2010/main" val="3659243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Title and body">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593366"/>
            <a:ext cx="8520525" cy="7635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r>
              <a:rPr lang="en-US" smtClean="0"/>
              <a:t>Click to edit Master title style</a:t>
            </a:r>
            <a:endParaRPr/>
          </a:p>
        </p:txBody>
      </p:sp>
      <p:sp>
        <p:nvSpPr>
          <p:cNvPr id="222" name="Shape 222"/>
          <p:cNvSpPr txBox="1">
            <a:spLocks noGrp="1"/>
          </p:cNvSpPr>
          <p:nvPr>
            <p:ph type="body" idx="1"/>
          </p:nvPr>
        </p:nvSpPr>
        <p:spPr>
          <a:xfrm>
            <a:off x="311700" y="1536633"/>
            <a:ext cx="8520525" cy="4555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188" marR="0" lvl="1" indent="-9513"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377" marR="0" lvl="2" indent="-9502"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566" marR="0" lvl="3" indent="-9491"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754" marR="0" lvl="4" indent="-9479"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5942" marR="0" lvl="5" indent="-9467"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131" marR="0" lvl="6" indent="-9456"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320" marR="0" lvl="7" indent="-9445"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509" marR="0" lvl="8" indent="-9433"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pPr lvl="0"/>
            <a:r>
              <a:rPr lang="en-US" smtClean="0"/>
              <a:t>Edit Master text styles</a:t>
            </a:r>
          </a:p>
        </p:txBody>
      </p:sp>
      <p:sp>
        <p:nvSpPr>
          <p:cNvPr id="223" name="Shape 223"/>
          <p:cNvSpPr txBox="1">
            <a:spLocks noGrp="1"/>
          </p:cNvSpPr>
          <p:nvPr>
            <p:ph type="sldNum" idx="12"/>
          </p:nvPr>
        </p:nvSpPr>
        <p:spPr>
          <a:xfrm>
            <a:off x="8472458" y="6217621"/>
            <a:ext cx="548775" cy="524700"/>
          </a:xfrm>
          <a:prstGeom prst="rect">
            <a:avLst/>
          </a:prstGeom>
          <a:noFill/>
          <a:ln>
            <a:noFill/>
          </a:ln>
        </p:spPr>
        <p:txBody>
          <a:bodyPr lIns="91425" tIns="91425" rIns="91425" bIns="91425" anchor="ctr" anchorCtr="0">
            <a:noAutofit/>
          </a:bodyPr>
          <a:lstStyle/>
          <a:p>
            <a:pPr>
              <a:buSzPct val="25000"/>
            </a:pPr>
            <a:fld id="{00000000-1234-1234-1234-123412341234}" type="slidenum">
              <a:rPr lang="en" smtClean="0"/>
              <a:pPr>
                <a:buSzPct val="25000"/>
              </a:pPr>
              <a:t>‹#›</a:t>
            </a:fld>
            <a:endParaRPr lang="en"/>
          </a:p>
        </p:txBody>
      </p:sp>
    </p:spTree>
    <p:extLst>
      <p:ext uri="{BB962C8B-B14F-4D97-AF65-F5344CB8AC3E}">
        <p14:creationId xmlns:p14="http://schemas.microsoft.com/office/powerpoint/2010/main" val="1520633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224"/>
        <p:cNvGrpSpPr/>
        <p:nvPr/>
      </p:nvGrpSpPr>
      <p:grpSpPr>
        <a:xfrm>
          <a:off x="0" y="0"/>
          <a:ext cx="0" cy="0"/>
          <a:chOff x="0" y="0"/>
          <a:chExt cx="0" cy="0"/>
        </a:xfrm>
      </p:grpSpPr>
      <p:sp>
        <p:nvSpPr>
          <p:cNvPr id="225" name="Shape 225"/>
          <p:cNvSpPr txBox="1">
            <a:spLocks noGrp="1"/>
          </p:cNvSpPr>
          <p:nvPr>
            <p:ph type="ctrTitle"/>
          </p:nvPr>
        </p:nvSpPr>
        <p:spPr>
          <a:xfrm>
            <a:off x="1143000" y="1122362"/>
            <a:ext cx="6858000" cy="23877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r>
              <a:rPr lang="en-US" smtClean="0"/>
              <a:t>Click to edit Master title style</a:t>
            </a:r>
            <a:endParaRPr/>
          </a:p>
        </p:txBody>
      </p:sp>
      <p:sp>
        <p:nvSpPr>
          <p:cNvPr id="226" name="Shape 226"/>
          <p:cNvSpPr txBox="1">
            <a:spLocks noGrp="1"/>
          </p:cNvSpPr>
          <p:nvPr>
            <p:ph type="subTitle" idx="1"/>
          </p:nvPr>
        </p:nvSpPr>
        <p:spPr>
          <a:xfrm>
            <a:off x="1143000" y="3602037"/>
            <a:ext cx="6858000" cy="1655700"/>
          </a:xfrm>
          <a:prstGeom prst="rect">
            <a:avLst/>
          </a:prstGeom>
          <a:noFill/>
          <a:ln>
            <a:noFill/>
          </a:ln>
        </p:spPr>
        <p:txBody>
          <a:bodyPr lIns="91425" tIns="91425" rIns="91425" bIns="91425" anchor="t" anchorCtr="0"/>
          <a:lstStyle>
            <a:lvl1pPr marL="0" lvl="0" indent="0" algn="ctr" rtl="0">
              <a:spcBef>
                <a:spcPts val="0"/>
              </a:spcBef>
              <a:buClr>
                <a:schemeClr val="dk1"/>
              </a:buClr>
              <a:buFont typeface="Arial"/>
              <a:buNone/>
              <a:defRPr sz="1800"/>
            </a:lvl1pPr>
            <a:lvl2pPr marL="342900" marR="0" lvl="1" indent="0" algn="ctr"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9pPr>
          </a:lstStyle>
          <a:p>
            <a:r>
              <a:rPr lang="en-US" smtClean="0"/>
              <a:t>Click to edit Master subtitle style</a:t>
            </a:r>
            <a:endParaRPr/>
          </a:p>
        </p:txBody>
      </p:sp>
      <p:sp>
        <p:nvSpPr>
          <p:cNvPr id="227" name="Shape 227"/>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28" name="Shape 228"/>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29" name="Shape 229"/>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pic>
        <p:nvPicPr>
          <p:cNvPr id="230" name="Shape 230" descr="Picture2.png"/>
          <p:cNvPicPr preferRelativeResize="0"/>
          <p:nvPr/>
        </p:nvPicPr>
        <p:blipFill>
          <a:blip r:embed="rId2">
            <a:alphaModFix/>
          </a:blip>
          <a:stretch>
            <a:fillRect/>
          </a:stretch>
        </p:blipFill>
        <p:spPr>
          <a:xfrm>
            <a:off x="0" y="1"/>
            <a:ext cx="9143999" cy="6858001"/>
          </a:xfrm>
          <a:prstGeom prst="rect">
            <a:avLst/>
          </a:prstGeom>
          <a:noFill/>
          <a:ln>
            <a:noFill/>
          </a:ln>
        </p:spPr>
      </p:pic>
    </p:spTree>
    <p:extLst>
      <p:ext uri="{BB962C8B-B14F-4D97-AF65-F5344CB8AC3E}">
        <p14:creationId xmlns:p14="http://schemas.microsoft.com/office/powerpoint/2010/main" val="2865475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Shape 231"/>
        <p:cNvGrpSpPr/>
        <p:nvPr/>
      </p:nvGrpSpPr>
      <p:grpSpPr>
        <a:xfrm>
          <a:off x="0" y="0"/>
          <a:ext cx="0" cy="0"/>
          <a:chOff x="0" y="0"/>
          <a:chExt cx="0" cy="0"/>
        </a:xfrm>
      </p:grpSpPr>
      <p:sp>
        <p:nvSpPr>
          <p:cNvPr id="232" name="Shape 232"/>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33" name="Shape 233"/>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34" name="Shape 234"/>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6200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1"/>
        <p:cNvGrpSpPr/>
        <p:nvPr/>
      </p:nvGrpSpPr>
      <p:grpSpPr>
        <a:xfrm>
          <a:off x="0" y="0"/>
          <a:ext cx="0" cy="0"/>
          <a:chOff x="0" y="0"/>
          <a:chExt cx="0" cy="0"/>
        </a:xfrm>
      </p:grpSpPr>
      <p:sp>
        <p:nvSpPr>
          <p:cNvPr id="232" name="Shape 232"/>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33" name="Shape 233"/>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34" name="Shape 234"/>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r>
              <a:rPr lang="en-US" smtClean="0"/>
              <a:t>Click to edit Master title style</a:t>
            </a:r>
            <a:endParaRPr/>
          </a:p>
        </p:txBody>
      </p:sp>
      <p:sp>
        <p:nvSpPr>
          <p:cNvPr id="237" name="Shape 237"/>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38" name="Shape 238"/>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39" name="Shape 239"/>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40" name="Shape 240"/>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79451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623888" y="1709738"/>
            <a:ext cx="78867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r>
              <a:rPr lang="en-US" smtClean="0"/>
              <a:t>Click to edit Master title style</a:t>
            </a:r>
            <a:endParaRPr/>
          </a:p>
        </p:txBody>
      </p:sp>
      <p:sp>
        <p:nvSpPr>
          <p:cNvPr id="243" name="Shape 243"/>
          <p:cNvSpPr txBox="1">
            <a:spLocks noGrp="1"/>
          </p:cNvSpPr>
          <p:nvPr>
            <p:ph type="body" idx="1"/>
          </p:nvPr>
        </p:nvSpPr>
        <p:spPr>
          <a:xfrm>
            <a:off x="623888" y="4589462"/>
            <a:ext cx="7886700" cy="1500300"/>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375"/>
              </a:spcBef>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375"/>
              </a:spcBef>
              <a:buClr>
                <a:srgbClr val="888888"/>
              </a:buClr>
              <a:buFont typeface="Arial"/>
              <a:buNone/>
              <a:defRPr sz="135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9pPr>
          </a:lstStyle>
          <a:p>
            <a:pPr lvl="0"/>
            <a:r>
              <a:rPr lang="en-US" smtClean="0"/>
              <a:t>Edit Master text styles</a:t>
            </a:r>
          </a:p>
        </p:txBody>
      </p:sp>
      <p:sp>
        <p:nvSpPr>
          <p:cNvPr id="244" name="Shape 244"/>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45" name="Shape 245"/>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46" name="Shape 246"/>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05737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r>
              <a:rPr lang="en-US" smtClean="0"/>
              <a:t>Click to edit Master title style</a:t>
            </a:r>
            <a:endParaRPr/>
          </a:p>
        </p:txBody>
      </p:sp>
      <p:sp>
        <p:nvSpPr>
          <p:cNvPr id="249" name="Shape 249"/>
          <p:cNvSpPr txBox="1">
            <a:spLocks noGrp="1"/>
          </p:cNvSpPr>
          <p:nvPr>
            <p:ph type="body" idx="1"/>
          </p:nvPr>
        </p:nvSpPr>
        <p:spPr>
          <a:xfrm>
            <a:off x="628650" y="1825625"/>
            <a:ext cx="3886200" cy="43512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50" name="Shape 250"/>
          <p:cNvSpPr txBox="1">
            <a:spLocks noGrp="1"/>
          </p:cNvSpPr>
          <p:nvPr>
            <p:ph type="body" idx="2"/>
          </p:nvPr>
        </p:nvSpPr>
        <p:spPr>
          <a:xfrm>
            <a:off x="4629150" y="1825625"/>
            <a:ext cx="3886200" cy="43512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51" name="Shape 251"/>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52" name="Shape 252"/>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53" name="Shape 253"/>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08938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62984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r>
              <a:rPr lang="en-US" smtClean="0"/>
              <a:t>Click to edit Master title style</a:t>
            </a:r>
            <a:endParaRPr/>
          </a:p>
        </p:txBody>
      </p:sp>
      <p:sp>
        <p:nvSpPr>
          <p:cNvPr id="256" name="Shape 256"/>
          <p:cNvSpPr txBox="1">
            <a:spLocks noGrp="1"/>
          </p:cNvSpPr>
          <p:nvPr>
            <p:ph type="body" idx="1"/>
          </p:nvPr>
        </p:nvSpPr>
        <p:spPr>
          <a:xfrm>
            <a:off x="629840" y="1681163"/>
            <a:ext cx="3868425" cy="823800"/>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57" name="Shape 257"/>
          <p:cNvSpPr txBox="1">
            <a:spLocks noGrp="1"/>
          </p:cNvSpPr>
          <p:nvPr>
            <p:ph type="body" idx="2"/>
          </p:nvPr>
        </p:nvSpPr>
        <p:spPr>
          <a:xfrm>
            <a:off x="629840" y="2505075"/>
            <a:ext cx="3868425" cy="36846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58" name="Shape 258"/>
          <p:cNvSpPr txBox="1">
            <a:spLocks noGrp="1"/>
          </p:cNvSpPr>
          <p:nvPr>
            <p:ph type="body" idx="3"/>
          </p:nvPr>
        </p:nvSpPr>
        <p:spPr>
          <a:xfrm>
            <a:off x="4629150" y="1681163"/>
            <a:ext cx="3887325" cy="823800"/>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59" name="Shape 259"/>
          <p:cNvSpPr txBox="1">
            <a:spLocks noGrp="1"/>
          </p:cNvSpPr>
          <p:nvPr>
            <p:ph type="body" idx="4"/>
          </p:nvPr>
        </p:nvSpPr>
        <p:spPr>
          <a:xfrm>
            <a:off x="4629150" y="2505075"/>
            <a:ext cx="3887325" cy="36846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60" name="Shape 260"/>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61" name="Shape 261"/>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62" name="Shape 262"/>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495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r>
              <a:rPr lang="en-US" smtClean="0"/>
              <a:t>Click to edit Master title style</a:t>
            </a:r>
            <a:endParaRPr/>
          </a:p>
        </p:txBody>
      </p:sp>
      <p:sp>
        <p:nvSpPr>
          <p:cNvPr id="265" name="Shape 265"/>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66" name="Shape 266"/>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67" name="Shape 267"/>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75488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629840" y="457200"/>
            <a:ext cx="2949075"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r>
              <a:rPr lang="en-US" smtClean="0"/>
              <a:t>Click to edit Master title style</a:t>
            </a:r>
            <a:endParaRPr/>
          </a:p>
        </p:txBody>
      </p:sp>
      <p:sp>
        <p:nvSpPr>
          <p:cNvPr id="270" name="Shape 270"/>
          <p:cNvSpPr txBox="1">
            <a:spLocks noGrp="1"/>
          </p:cNvSpPr>
          <p:nvPr>
            <p:ph type="body" idx="1"/>
          </p:nvPr>
        </p:nvSpPr>
        <p:spPr>
          <a:xfrm>
            <a:off x="3887390" y="987425"/>
            <a:ext cx="4629150" cy="4873500"/>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14350" marR="0" lvl="1" indent="-38100" algn="l" rtl="0">
              <a:lnSpc>
                <a:spcPct val="90000"/>
              </a:lnSpc>
              <a:spcBef>
                <a:spcPts val="375"/>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50" marR="0" lvl="2"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50" marR="0" lvl="3"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50" marR="0" lvl="4"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50" marR="0" lvl="5"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71" name="Shape 271"/>
          <p:cNvSpPr txBox="1">
            <a:spLocks noGrp="1"/>
          </p:cNvSpPr>
          <p:nvPr>
            <p:ph type="body" idx="2"/>
          </p:nvPr>
        </p:nvSpPr>
        <p:spPr>
          <a:xfrm>
            <a:off x="629840" y="2057400"/>
            <a:ext cx="2949075" cy="3811500"/>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72" name="Shape 272"/>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73" name="Shape 273"/>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74" name="Shape 274"/>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27844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629840" y="457200"/>
            <a:ext cx="2949075"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r>
              <a:rPr lang="en-US" smtClean="0"/>
              <a:t>Click to edit Master title style</a:t>
            </a:r>
            <a:endParaRPr/>
          </a:p>
        </p:txBody>
      </p:sp>
      <p:sp>
        <p:nvSpPr>
          <p:cNvPr id="277" name="Shape 277"/>
          <p:cNvSpPr>
            <a:spLocks noGrp="1"/>
          </p:cNvSpPr>
          <p:nvPr>
            <p:ph type="pic" idx="2"/>
          </p:nvPr>
        </p:nvSpPr>
        <p:spPr>
          <a:xfrm>
            <a:off x="3887390" y="987425"/>
            <a:ext cx="4629150" cy="4873500"/>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9pPr>
          </a:lstStyle>
          <a:p>
            <a:r>
              <a:rPr lang="en-US" smtClean="0"/>
              <a:t>Click icon to add picture</a:t>
            </a:r>
            <a:endParaRPr dirty="0"/>
          </a:p>
        </p:txBody>
      </p:sp>
      <p:sp>
        <p:nvSpPr>
          <p:cNvPr id="278" name="Shape 278"/>
          <p:cNvSpPr txBox="1">
            <a:spLocks noGrp="1"/>
          </p:cNvSpPr>
          <p:nvPr>
            <p:ph type="body" idx="1"/>
          </p:nvPr>
        </p:nvSpPr>
        <p:spPr>
          <a:xfrm>
            <a:off x="629840" y="2057400"/>
            <a:ext cx="2949075" cy="3811500"/>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79" name="Shape 279"/>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80" name="Shape 280"/>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81" name="Shape 281"/>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69362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r>
              <a:rPr lang="en-US" smtClean="0"/>
              <a:t>Click to edit Master title style</a:t>
            </a:r>
            <a:endParaRPr/>
          </a:p>
        </p:txBody>
      </p:sp>
      <p:sp>
        <p:nvSpPr>
          <p:cNvPr id="284" name="Shape 284"/>
          <p:cNvSpPr txBox="1">
            <a:spLocks noGrp="1"/>
          </p:cNvSpPr>
          <p:nvPr>
            <p:ph type="body" idx="1"/>
          </p:nvPr>
        </p:nvSpPr>
        <p:spPr>
          <a:xfrm rot="5400000">
            <a:off x="2396400" y="57875"/>
            <a:ext cx="4351200" cy="78867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85" name="Shape 285"/>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86" name="Shape 286"/>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87" name="Shape 287"/>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46395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rot="5400000">
            <a:off x="4623563" y="2285238"/>
            <a:ext cx="5811900" cy="197167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r>
              <a:rPr lang="en-US" smtClean="0"/>
              <a:t>Click to edit Master title style</a:t>
            </a:r>
            <a:endParaRPr/>
          </a:p>
        </p:txBody>
      </p:sp>
      <p:sp>
        <p:nvSpPr>
          <p:cNvPr id="290" name="Shape 290"/>
          <p:cNvSpPr txBox="1">
            <a:spLocks noGrp="1"/>
          </p:cNvSpPr>
          <p:nvPr>
            <p:ph type="body" idx="1"/>
          </p:nvPr>
        </p:nvSpPr>
        <p:spPr>
          <a:xfrm rot="5400000">
            <a:off x="623063" y="370713"/>
            <a:ext cx="5811900" cy="5800725"/>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smtClean="0"/>
              <a:t>Edit Master text styles</a:t>
            </a:r>
          </a:p>
        </p:txBody>
      </p:sp>
      <p:sp>
        <p:nvSpPr>
          <p:cNvPr id="291" name="Shape 291"/>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92" name="Shape 292"/>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93" name="Shape 293"/>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40602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237" name="Shape 237"/>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39" name="Shape 239"/>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40" name="Shape 240"/>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623888" y="1709738"/>
            <a:ext cx="78867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243" name="Shape 243"/>
          <p:cNvSpPr txBox="1">
            <a:spLocks noGrp="1"/>
          </p:cNvSpPr>
          <p:nvPr>
            <p:ph type="body" idx="1"/>
          </p:nvPr>
        </p:nvSpPr>
        <p:spPr>
          <a:xfrm>
            <a:off x="623888" y="4589462"/>
            <a:ext cx="7886700" cy="1500300"/>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375"/>
              </a:spcBef>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375"/>
              </a:spcBef>
              <a:buClr>
                <a:srgbClr val="888888"/>
              </a:buClr>
              <a:buFont typeface="Arial"/>
              <a:buNone/>
              <a:defRPr sz="135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44" name="Shape 244"/>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45" name="Shape 245"/>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46" name="Shape 246"/>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249" name="Shape 249"/>
          <p:cNvSpPr txBox="1">
            <a:spLocks noGrp="1"/>
          </p:cNvSpPr>
          <p:nvPr>
            <p:ph type="body" idx="1"/>
          </p:nvPr>
        </p:nvSpPr>
        <p:spPr>
          <a:xfrm>
            <a:off x="628650" y="1825625"/>
            <a:ext cx="3886200" cy="43512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0" name="Shape 250"/>
          <p:cNvSpPr txBox="1">
            <a:spLocks noGrp="1"/>
          </p:cNvSpPr>
          <p:nvPr>
            <p:ph type="body" idx="2"/>
          </p:nvPr>
        </p:nvSpPr>
        <p:spPr>
          <a:xfrm>
            <a:off x="4629150" y="1825625"/>
            <a:ext cx="3886200" cy="43512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1" name="Shape 251"/>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52" name="Shape 252"/>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53" name="Shape 253"/>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62984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256" name="Shape 256"/>
          <p:cNvSpPr txBox="1">
            <a:spLocks noGrp="1"/>
          </p:cNvSpPr>
          <p:nvPr>
            <p:ph type="body" idx="1"/>
          </p:nvPr>
        </p:nvSpPr>
        <p:spPr>
          <a:xfrm>
            <a:off x="629840" y="1681163"/>
            <a:ext cx="3868425" cy="823800"/>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57" name="Shape 257"/>
          <p:cNvSpPr txBox="1">
            <a:spLocks noGrp="1"/>
          </p:cNvSpPr>
          <p:nvPr>
            <p:ph type="body" idx="2"/>
          </p:nvPr>
        </p:nvSpPr>
        <p:spPr>
          <a:xfrm>
            <a:off x="629840" y="2505075"/>
            <a:ext cx="3868425" cy="36846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body" idx="3"/>
          </p:nvPr>
        </p:nvSpPr>
        <p:spPr>
          <a:xfrm>
            <a:off x="4629150" y="1681163"/>
            <a:ext cx="3887325" cy="823800"/>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59" name="Shape 259"/>
          <p:cNvSpPr txBox="1">
            <a:spLocks noGrp="1"/>
          </p:cNvSpPr>
          <p:nvPr>
            <p:ph type="body" idx="4"/>
          </p:nvPr>
        </p:nvSpPr>
        <p:spPr>
          <a:xfrm>
            <a:off x="4629150" y="2505075"/>
            <a:ext cx="3887325" cy="3684600"/>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61" name="Shape 261"/>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62" name="Shape 262"/>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265" name="Shape 265"/>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66" name="Shape 266"/>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67" name="Shape 267"/>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4.pn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14" name="Shape 214"/>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16" name="Shape 216"/>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17" name="Shape 217"/>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pic>
        <p:nvPicPr>
          <p:cNvPr id="218" name="Shape 218" descr="Picture1.png"/>
          <p:cNvPicPr preferRelativeResize="0"/>
          <p:nvPr/>
        </p:nvPicPr>
        <p:blipFill>
          <a:blip r:embed="rId16">
            <a:alphaModFix/>
          </a:blip>
          <a:stretch>
            <a:fillRect/>
          </a:stretch>
        </p:blipFill>
        <p:spPr>
          <a:xfrm>
            <a:off x="0" y="1"/>
            <a:ext cx="9143999" cy="68580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13" name="Shape 13"/>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CA" dirty="0"/>
          </a:p>
        </p:txBody>
      </p:sp>
      <p:sp>
        <p:nvSpPr>
          <p:cNvPr id="14" name="Shape 14"/>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11646045"/>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1">
            <a:alphaModFix/>
          </a:blip>
          <a:stretch>
            <a:fillRect/>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628650" y="365122"/>
            <a:ext cx="78867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SzPct val="43181"/>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91" name="Shape 91"/>
          <p:cNvSpPr txBox="1">
            <a:spLocks noGrp="1"/>
          </p:cNvSpPr>
          <p:nvPr>
            <p:ph type="body" idx="1"/>
          </p:nvPr>
        </p:nvSpPr>
        <p:spPr>
          <a:xfrm>
            <a:off x="628650" y="1825622"/>
            <a:ext cx="7886700" cy="4351200"/>
          </a:xfrm>
          <a:prstGeom prst="rect">
            <a:avLst/>
          </a:prstGeom>
          <a:noFill/>
          <a:ln>
            <a:noFill/>
          </a:ln>
        </p:spPr>
        <p:txBody>
          <a:bodyPr lIns="121900" tIns="121900" rIns="121900" bIns="121900" anchor="t" anchorCtr="0"/>
          <a:lstStyle>
            <a:lvl1pPr marL="241300" marR="0" lvl="0" indent="292100" algn="l" rtl="0">
              <a:lnSpc>
                <a:spcPct val="90000"/>
              </a:lnSpc>
              <a:spcBef>
                <a:spcPts val="11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8500" marR="0" lvl="1" indent="2159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5700" marR="0" lvl="2" indent="1397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12900" marR="0" lvl="3" indent="11430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4pPr>
            <a:lvl5pPr marL="2070100" marR="0" lvl="4" indent="11430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5pPr>
            <a:lvl6pPr marL="2527300" marR="0" lvl="5" indent="11430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2984500" marR="0" lvl="6" indent="11430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41700" marR="0" lvl="7" indent="11430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898900" marR="0" lvl="8" indent="11430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dt" idx="10"/>
          </p:nvPr>
        </p:nvSpPr>
        <p:spPr>
          <a:xfrm>
            <a:off x="628650" y="6356349"/>
            <a:ext cx="20574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SzPct val="158333"/>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93" name="Shape 93"/>
          <p:cNvSpPr txBox="1">
            <a:spLocks noGrp="1"/>
          </p:cNvSpPr>
          <p:nvPr>
            <p:ph type="ftr" idx="11"/>
          </p:nvPr>
        </p:nvSpPr>
        <p:spPr>
          <a:xfrm>
            <a:off x="3028950" y="6356349"/>
            <a:ext cx="30861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SzPct val="158333"/>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SzPct val="100000"/>
              <a:buFont typeface="Calibri"/>
              <a:buNone/>
              <a:defRPr sz="1425" b="0" i="0" u="none" strike="noStrike" cap="none">
                <a:solidFill>
                  <a:schemeClr val="dk1"/>
                </a:solidFill>
                <a:latin typeface="Calibri"/>
                <a:ea typeface="Calibri"/>
                <a:cs typeface="Calibri"/>
                <a:sym typeface="Calibri"/>
              </a:defRPr>
            </a:lvl9pPr>
          </a:lstStyle>
          <a:p>
            <a:endParaRPr dirty="0"/>
          </a:p>
        </p:txBody>
      </p:sp>
      <p:sp>
        <p:nvSpPr>
          <p:cNvPr id="94" name="Shape 94"/>
          <p:cNvSpPr txBox="1">
            <a:spLocks noGrp="1"/>
          </p:cNvSpPr>
          <p:nvPr>
            <p:ph type="sldNum" idx="12"/>
          </p:nvPr>
        </p:nvSpPr>
        <p:spPr>
          <a:xfrm>
            <a:off x="6457950" y="6356349"/>
            <a:ext cx="2057400" cy="365100"/>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5419402"/>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a:blip r:embed="rId15">
            <a:alphaModFix/>
          </a:blip>
          <a:stretch>
            <a:fillRect/>
          </a:stretch>
        </a:blipFill>
        <a:effectLst/>
      </p:bgPr>
    </p:bg>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14" name="Shape 214"/>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16" name="Shape 216"/>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217" name="Shape 217"/>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900" smtClean="0">
                <a:solidFill>
                  <a:srgbClr val="888888"/>
                </a:solidFill>
                <a:latin typeface="Calibri"/>
                <a:ea typeface="Calibri"/>
                <a:cs typeface="Calibri"/>
                <a:sym typeface="Calibri"/>
              </a:rPr>
              <a:pPr algn="r">
                <a:buSzPct val="25000"/>
              </a:pPr>
              <a:t>‹#›</a:t>
            </a:fld>
            <a:endParaRPr lang="en" sz="900">
              <a:solidFill>
                <a:srgbClr val="888888"/>
              </a:solidFill>
              <a:latin typeface="Calibri"/>
              <a:ea typeface="Calibri"/>
              <a:cs typeface="Calibri"/>
              <a:sym typeface="Calibri"/>
            </a:endParaRPr>
          </a:p>
        </p:txBody>
      </p:sp>
      <p:pic>
        <p:nvPicPr>
          <p:cNvPr id="218" name="Shape 218" descr="Picture1.png"/>
          <p:cNvPicPr preferRelativeResize="0"/>
          <p:nvPr/>
        </p:nvPicPr>
        <p:blipFill>
          <a:blip r:embed="rId16">
            <a:alphaModFix/>
          </a:blip>
          <a:stretch>
            <a:fillRect/>
          </a:stretch>
        </p:blipFill>
        <p:spPr>
          <a:xfrm>
            <a:off x="0" y="1"/>
            <a:ext cx="9143999" cy="6858001"/>
          </a:xfrm>
          <a:prstGeom prst="rect">
            <a:avLst/>
          </a:prstGeom>
          <a:noFill/>
          <a:ln>
            <a:noFill/>
          </a:ln>
        </p:spPr>
      </p:pic>
    </p:spTree>
    <p:extLst>
      <p:ext uri="{BB962C8B-B14F-4D97-AF65-F5344CB8AC3E}">
        <p14:creationId xmlns:p14="http://schemas.microsoft.com/office/powerpoint/2010/main" val="3264929295"/>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youtu.be/w-b373nCHlk"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youtu.be/ELUs4pM_xUY"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www.lieutenantgovernor.ab.ca/AOE_Legacy/Member/161/Video"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legacy.teachers.ab.ca/SiteCollectionDocuments/ATA/For%20Members/ProfessionalDevelopment/Walking%20Together/PD-WT-16a%20-%20Terminology.pdf"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s://youtu.be/hi_8MB1Gn5c"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s://www.historymuseum.ca/cmc/exhibitions/aborig/fp/fpz4c03e.shtml" TargetMode="Externa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dictionary.cambridge.org/dictionary/english/assimilation"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www.nfb.ca/film/if_the_weather_permits" TargetMode="Externa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s://youtu.be/2RZ1yl0FnMs" TargetMode="Externa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5.gif"/></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aptnnews.ca/2016/04/14/the-pass-system-illegal-confinement-of-rebel-indians-infocus" TargetMode="Externa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youtu.be/vMseNYpOQvE" TargetMode="Externa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www.aaronpaquette.net/?page_id=2" TargetMode="Externa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www.lieutenantgovernor.ab.ca/aoe/athletics/willie-littlechild/index.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lornecardinal.wordpress.com/about/dog-river-howlers-rugb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www.ualberta.ca/native-studies/about-us/contact-us-people/faculty/marilyn-dumon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www.jacquelineguest.com/about-jacquelin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www.dallasarcand.ca/abou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www.theglobeandmail.com/news/politics/thelma-chalifoux-was-the-first-M&#233;tis-woman-to-serve-in-canadas-senate/article36520657"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hyperlink" Target="https://www.nwac.ca/wp-content/uploads/2015/05/12.10.23-NWAC-Remembers-Bertha-Clarke-Jones.pdf" TargetMode="External"/><Relationship Id="rId4" Type="http://schemas.openxmlformats.org/officeDocument/2006/relationships/hyperlink" Target="https://indspire.ca/laureate/bertha-clark-jones-2/"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hyperlink" Target="http://www.ted.com/talks/mellody_hobson_color_blind_or_color_brave" TargetMode="Externa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hyperlink" Target="http://www.theglobeandmail.com/opinion/video-opinion-what-is-cultural-appropriation/video09e64772-8783-474e-b7a2-ad85871cb120/" TargetMode="Externa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hyperlink" Target="https://www.thoughtco.com/cultural-appropriation-and-why-iits-wrong-2834561"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hyperlink" Target="https://youtu.be/244Nf0CSqEY" TargetMode="Externa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http://www.orangeshirtday.org/" TargetMode="External"/><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hyperlink" Target="https://wemattercampaign.org/about/" TargetMode="Externa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s://nctr.ca/imagineacanada" TargetMode="Externa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hyperlink" Target="https://fncaringsociety.com/honouring-memories-planting-dreams" TargetMode="External"/><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hyperlink" Target="http://projectofheart.ca/" TargetMode="External"/><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hyperlink" Target="http://projectofheart.ca/filmsvideos/" TargetMode="Externa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hyperlink" Target="https://youtu.be/fu0aIw1vdiE" TargetMode="Externa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education.alberta.ca/media/3739620/standardsdoc-tqs-_fa-web-2018-01-17.pdf"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a:stretch>
        </a:blipFill>
        <a:effectLst/>
      </p:bgPr>
    </p:bg>
    <p:spTree>
      <p:nvGrpSpPr>
        <p:cNvPr id="1" name="Shape 597"/>
        <p:cNvGrpSpPr/>
        <p:nvPr/>
      </p:nvGrpSpPr>
      <p:grpSpPr>
        <a:xfrm>
          <a:off x="0" y="0"/>
          <a:ext cx="0" cy="0"/>
          <a:chOff x="0" y="0"/>
          <a:chExt cx="0" cy="0"/>
        </a:xfrm>
      </p:grpSpPr>
      <p:sp>
        <p:nvSpPr>
          <p:cNvPr id="3" name="Text Placeholder 2"/>
          <p:cNvSpPr>
            <a:spLocks noGrp="1"/>
          </p:cNvSpPr>
          <p:nvPr>
            <p:ph type="body" idx="1"/>
          </p:nvPr>
        </p:nvSpPr>
        <p:spPr>
          <a:xfrm>
            <a:off x="311700" y="2493818"/>
            <a:ext cx="8520599" cy="2142837"/>
          </a:xfrm>
        </p:spPr>
        <p:txBody>
          <a:bodyPr/>
          <a:lstStyle/>
          <a:p>
            <a:pPr algn="ctr">
              <a:lnSpc>
                <a:spcPct val="100000"/>
              </a:lnSpc>
              <a:spcAft>
                <a:spcPts val="0"/>
              </a:spcAft>
            </a:pPr>
            <a:r>
              <a:rPr lang="en-US" sz="4000" b="1" dirty="0" smtClean="0"/>
              <a:t>Professional Learning Pebbles: </a:t>
            </a:r>
          </a:p>
          <a:p>
            <a:pPr algn="ctr">
              <a:lnSpc>
                <a:spcPct val="100000"/>
              </a:lnSpc>
              <a:spcAft>
                <a:spcPts val="0"/>
              </a:spcAft>
            </a:pPr>
            <a:r>
              <a:rPr lang="en-US" sz="4000" b="1" dirty="0" smtClean="0"/>
              <a:t>Activities to Build Educators’ Foundational Knowledge</a:t>
            </a:r>
            <a:endParaRPr lang="en-CA" sz="40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23"/>
          <p:cNvSpPr txBox="1">
            <a:spLocks/>
          </p:cNvSpPr>
          <p:nvPr/>
        </p:nvSpPr>
        <p:spPr>
          <a:xfrm>
            <a:off x="1" y="292222"/>
            <a:ext cx="9143999"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TQS Scavenger Hunt</a:t>
            </a:r>
            <a:endParaRPr lang="en" sz="3800" b="1" dirty="0">
              <a:latin typeface="Arial"/>
              <a:ea typeface="Arial"/>
              <a:cs typeface="Arial"/>
              <a:sym typeface="Arial"/>
            </a:endParaRPr>
          </a:p>
        </p:txBody>
      </p:sp>
      <p:sp>
        <p:nvSpPr>
          <p:cNvPr id="7" name="TextBox 6"/>
          <p:cNvSpPr txBox="1"/>
          <p:nvPr/>
        </p:nvSpPr>
        <p:spPr>
          <a:xfrm>
            <a:off x="252000" y="1276350"/>
            <a:ext cx="8640000" cy="4669163"/>
          </a:xfrm>
          <a:prstGeom prst="rect">
            <a:avLst/>
          </a:prstGeom>
          <a:noFill/>
        </p:spPr>
        <p:txBody>
          <a:bodyPr wrap="square" rtlCol="0">
            <a:spAutoFit/>
          </a:bodyPr>
          <a:lstStyle/>
          <a:p>
            <a:pPr marL="360000" indent="-360000">
              <a:spcAft>
                <a:spcPts val="600"/>
              </a:spcAft>
              <a:buFont typeface="+mj-lt"/>
              <a:buAutoNum type="arabicPeriod" startAt="3"/>
            </a:pPr>
            <a:r>
              <a:rPr lang="en-CA" sz="2100" dirty="0" smtClean="0">
                <a:latin typeface="Calibri" panose="020F0502020204030204" pitchFamily="34" charset="0"/>
                <a:ea typeface="Calibri" panose="020F0502020204030204" pitchFamily="34" charset="0"/>
                <a:cs typeface="Calibri" panose="020F0502020204030204" pitchFamily="34" charset="0"/>
              </a:rPr>
              <a:t>What </a:t>
            </a:r>
            <a:r>
              <a:rPr lang="en-CA" sz="2100" dirty="0">
                <a:latin typeface="Calibri" panose="020F0502020204030204" pitchFamily="34" charset="0"/>
                <a:ea typeface="Calibri" panose="020F0502020204030204" pitchFamily="34" charset="0"/>
                <a:cs typeface="Calibri" panose="020F0502020204030204" pitchFamily="34" charset="0"/>
              </a:rPr>
              <a:t>are the last six words of Competency </a:t>
            </a:r>
            <a:r>
              <a:rPr lang="en-CA" sz="2100" dirty="0" smtClean="0">
                <a:latin typeface="Calibri" panose="020F0502020204030204" pitchFamily="34" charset="0"/>
                <a:ea typeface="Calibri" panose="020F0502020204030204" pitchFamily="34" charset="0"/>
                <a:cs typeface="Calibri" panose="020F0502020204030204" pitchFamily="34" charset="0"/>
              </a:rPr>
              <a:t>5?</a:t>
            </a:r>
            <a:endParaRPr lang="en-US" sz="2100" dirty="0" smtClean="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360000" indent="-360000">
              <a:spcAft>
                <a:spcPts val="600"/>
              </a:spcAft>
              <a:buFont typeface="+mj-lt"/>
              <a:buAutoNum type="arabicPeriod" startAt="3"/>
            </a:pPr>
            <a:r>
              <a:rPr lang="en-US" sz="2100" dirty="0" smtClean="0">
                <a:latin typeface="Calibri" panose="020F0502020204030204" pitchFamily="34" charset="0"/>
                <a:cs typeface="Calibri" panose="020F0502020204030204" pitchFamily="34" charset="0"/>
              </a:rPr>
              <a:t>Indicator </a:t>
            </a:r>
            <a:r>
              <a:rPr lang="en-US" sz="2100" dirty="0">
                <a:latin typeface="Calibri" panose="020F0502020204030204" pitchFamily="34" charset="0"/>
                <a:cs typeface="Calibri" panose="020F0502020204030204" pitchFamily="34" charset="0"/>
              </a:rPr>
              <a:t>(a) under Competency 5 outlines three specific topics; what are they</a:t>
            </a:r>
            <a:r>
              <a:rPr lang="en-US" sz="2100" dirty="0" smtClean="0">
                <a:latin typeface="Calibri" panose="020F0502020204030204" pitchFamily="34" charset="0"/>
                <a:cs typeface="Calibri" panose="020F0502020204030204" pitchFamily="34" charset="0"/>
              </a:rPr>
              <a:t>?</a:t>
            </a:r>
            <a:endParaRPr lang="en-US" sz="2100" dirty="0" smtClean="0">
              <a:solidFill>
                <a:srgbClr val="C00000"/>
              </a:solidFill>
              <a:latin typeface="Calibri" panose="020F0502020204030204" pitchFamily="34" charset="0"/>
              <a:cs typeface="Calibri" panose="020F0502020204030204" pitchFamily="34" charset="0"/>
            </a:endParaRPr>
          </a:p>
          <a:p>
            <a:pPr marL="720000" lvl="2" indent="-360000">
              <a:buFont typeface="Arial" panose="020B0604020202020204" pitchFamily="34" charset="0"/>
              <a:buChar char="•"/>
            </a:pPr>
            <a:r>
              <a:rPr lang="en-CA" sz="2100" dirty="0">
                <a:solidFill>
                  <a:schemeClr val="bg1"/>
                </a:solidFill>
                <a:latin typeface="Calibri" panose="020F0502020204030204" pitchFamily="34" charset="0"/>
                <a:ea typeface="Calibri" panose="020F0502020204030204" pitchFamily="34" charset="0"/>
                <a:cs typeface="Calibri" panose="020F0502020204030204" pitchFamily="34" charset="0"/>
              </a:rPr>
              <a:t>treaties and agreements with First Nations;</a:t>
            </a:r>
          </a:p>
          <a:p>
            <a:pPr marL="720000" lvl="2" indent="-360000">
              <a:buFont typeface="Arial" panose="020B0604020202020204" pitchFamily="34" charset="0"/>
              <a:buChar char="•"/>
            </a:pPr>
            <a:r>
              <a:rPr lang="en-CA" sz="2100" dirty="0">
                <a:solidFill>
                  <a:schemeClr val="bg1"/>
                </a:solidFill>
                <a:latin typeface="Calibri" panose="020F0502020204030204" pitchFamily="34" charset="0"/>
                <a:ea typeface="Calibri" panose="020F0502020204030204" pitchFamily="34" charset="0"/>
                <a:cs typeface="Calibri" panose="020F0502020204030204" pitchFamily="34" charset="0"/>
              </a:rPr>
              <a:t>legislation and agreements negotiated with Métis;</a:t>
            </a:r>
          </a:p>
          <a:p>
            <a:pPr marL="720000" lvl="2" indent="-360000">
              <a:buFont typeface="Arial" panose="020B0604020202020204" pitchFamily="34" charset="0"/>
              <a:buChar char="•"/>
            </a:pPr>
            <a:r>
              <a:rPr lang="en-CA" sz="2100" dirty="0">
                <a:solidFill>
                  <a:schemeClr val="bg1"/>
                </a:solidFill>
                <a:latin typeface="Calibri" panose="020F0502020204030204" pitchFamily="34" charset="0"/>
                <a:ea typeface="Calibri" panose="020F0502020204030204" pitchFamily="34" charset="0"/>
                <a:cs typeface="Calibri" panose="020F0502020204030204" pitchFamily="34" charset="0"/>
              </a:rPr>
              <a:t>residential schools and their legacy</a:t>
            </a:r>
          </a:p>
          <a:p>
            <a:pPr marL="360000" indent="-360000">
              <a:spcAft>
                <a:spcPts val="600"/>
              </a:spcAft>
              <a:buFont typeface="+mj-lt"/>
              <a:buAutoNum type="arabicPeriod" startAt="3"/>
            </a:pPr>
            <a:r>
              <a:rPr lang="en-CA" sz="2100" dirty="0" smtClean="0">
                <a:latin typeface="Calibri" panose="020F0502020204030204" pitchFamily="34" charset="0"/>
                <a:ea typeface="Calibri" panose="020F0502020204030204" pitchFamily="34" charset="0"/>
                <a:cs typeface="Calibri" panose="020F0502020204030204" pitchFamily="34" charset="0"/>
              </a:rPr>
              <a:t>Indicator </a:t>
            </a:r>
            <a:r>
              <a:rPr lang="en-CA" sz="2100" dirty="0">
                <a:latin typeface="Calibri" panose="020F0502020204030204" pitchFamily="34" charset="0"/>
                <a:ea typeface="Calibri" panose="020F0502020204030204" pitchFamily="34" charset="0"/>
                <a:cs typeface="Calibri" panose="020F0502020204030204" pitchFamily="34" charset="0"/>
              </a:rPr>
              <a:t>(c) under Competency 5 </a:t>
            </a:r>
            <a:r>
              <a:rPr lang="en-CA" sz="2100" dirty="0" smtClean="0">
                <a:latin typeface="Calibri" panose="020F0502020204030204" pitchFamily="34" charset="0"/>
                <a:ea typeface="Calibri" panose="020F0502020204030204" pitchFamily="34" charset="0"/>
                <a:cs typeface="Calibri" panose="020F0502020204030204" pitchFamily="34" charset="0"/>
              </a:rPr>
              <a:t>suggests </a:t>
            </a:r>
            <a:r>
              <a:rPr lang="en-CA" sz="2100" dirty="0">
                <a:latin typeface="Calibri" panose="020F0502020204030204" pitchFamily="34" charset="0"/>
                <a:ea typeface="Calibri" panose="020F0502020204030204" pitchFamily="34" charset="0"/>
                <a:cs typeface="Calibri" panose="020F0502020204030204" pitchFamily="34" charset="0"/>
              </a:rPr>
              <a:t>“using the</a:t>
            </a:r>
            <a:r>
              <a:rPr lang="en-CA" sz="21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CA" sz="21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program </a:t>
            </a:r>
            <a:r>
              <a:rPr lang="en-CA" sz="2100" dirty="0">
                <a:solidFill>
                  <a:schemeClr val="bg1"/>
                </a:solidFill>
                <a:latin typeface="Calibri" panose="020F0502020204030204" pitchFamily="34" charset="0"/>
                <a:ea typeface="Calibri" panose="020F0502020204030204" pitchFamily="34" charset="0"/>
                <a:cs typeface="Calibri" panose="020F0502020204030204" pitchFamily="34" charset="0"/>
              </a:rPr>
              <a:t>of studies</a:t>
            </a:r>
            <a:r>
              <a:rPr lang="en-CA" sz="2100" dirty="0">
                <a:latin typeface="Calibri" panose="020F0502020204030204" pitchFamily="34" charset="0"/>
                <a:ea typeface="Calibri" panose="020F0502020204030204" pitchFamily="34" charset="0"/>
                <a:cs typeface="Calibri" panose="020F0502020204030204" pitchFamily="34" charset="0"/>
              </a:rPr>
              <a:t>” to provide opportunities for all students to develop knowledge and understanding of, and </a:t>
            </a:r>
            <a:r>
              <a:rPr lang="en-CA" sz="2100" dirty="0" smtClean="0">
                <a:latin typeface="Calibri" panose="020F0502020204030204" pitchFamily="34" charset="0"/>
                <a:ea typeface="Calibri" panose="020F0502020204030204" pitchFamily="34" charset="0"/>
                <a:cs typeface="Calibri" panose="020F0502020204030204" pitchFamily="34" charset="0"/>
              </a:rPr>
              <a:t>respect </a:t>
            </a:r>
            <a:r>
              <a:rPr lang="en-CA" sz="2100" dirty="0">
                <a:latin typeface="Calibri" panose="020F0502020204030204" pitchFamily="34" charset="0"/>
                <a:ea typeface="Calibri" panose="020F0502020204030204" pitchFamily="34" charset="0"/>
                <a:cs typeface="Calibri" panose="020F0502020204030204" pitchFamily="34" charset="0"/>
              </a:rPr>
              <a:t>for, the histories, cultures, languages, contributions, perspectives, experiences and contemporary contexts of First Nations, Métis and Inuit.  </a:t>
            </a:r>
          </a:p>
          <a:p>
            <a:pPr marL="360000" indent="-360000">
              <a:spcAft>
                <a:spcPts val="600"/>
              </a:spcAft>
              <a:buFont typeface="+mj-lt"/>
              <a:buAutoNum type="arabicPeriod" startAt="3"/>
            </a:pPr>
            <a:r>
              <a:rPr lang="en-CA" sz="2100" dirty="0" smtClean="0">
                <a:latin typeface="Calibri" panose="020F0502020204030204" pitchFamily="34" charset="0"/>
                <a:ea typeface="Calibri" panose="020F0502020204030204" pitchFamily="34" charset="0"/>
                <a:cs typeface="Calibri" panose="020F0502020204030204" pitchFamily="34" charset="0"/>
              </a:rPr>
              <a:t>Indicator </a:t>
            </a:r>
            <a:r>
              <a:rPr lang="en-CA" sz="2100" dirty="0">
                <a:latin typeface="Calibri" panose="020F0502020204030204" pitchFamily="34" charset="0"/>
                <a:ea typeface="Calibri" panose="020F0502020204030204" pitchFamily="34" charset="0"/>
                <a:cs typeface="Calibri" panose="020F0502020204030204" pitchFamily="34" charset="0"/>
              </a:rPr>
              <a:t>(d) states that it supports the learning experiences of who</a:t>
            </a:r>
            <a:r>
              <a:rPr lang="en-CA" sz="2100" dirty="0" smtClean="0">
                <a:latin typeface="Calibri" panose="020F0502020204030204" pitchFamily="34" charset="0"/>
                <a:ea typeface="Calibri" panose="020F0502020204030204" pitchFamily="34" charset="0"/>
                <a:cs typeface="Calibri" panose="020F0502020204030204" pitchFamily="34" charset="0"/>
              </a:rPr>
              <a:t>?</a:t>
            </a:r>
          </a:p>
          <a:p>
            <a:pPr marL="360000">
              <a:spcAft>
                <a:spcPts val="600"/>
              </a:spcAft>
            </a:pPr>
            <a:endParaRPr lang="en-CA" sz="2100" dirty="0">
              <a:solidFill>
                <a:srgbClr val="FF0000"/>
              </a:solidFill>
              <a:latin typeface="Calibri" panose="020F0502020204030204" pitchFamily="34" charset="0"/>
              <a:cs typeface="Calibri" panose="020F0502020204030204" pitchFamily="34" charset="0"/>
            </a:endParaRPr>
          </a:p>
        </p:txBody>
      </p:sp>
      <p:cxnSp>
        <p:nvCxnSpPr>
          <p:cNvPr id="8" name="Straight Connector 7"/>
          <p:cNvCxnSpPr/>
          <p:nvPr/>
        </p:nvCxnSpPr>
        <p:spPr>
          <a:xfrm>
            <a:off x="6520926" y="3680513"/>
            <a:ext cx="2052000" cy="9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5605875" y="1111308"/>
            <a:ext cx="3286125" cy="738664"/>
          </a:xfrm>
          <a:prstGeom prst="rect">
            <a:avLst/>
          </a:prstGeom>
          <a:noFill/>
        </p:spPr>
        <p:txBody>
          <a:bodyPr wrap="square" rtlCol="0">
            <a:spAutoFit/>
          </a:bodyPr>
          <a:lstStyle/>
          <a:p>
            <a:r>
              <a:rPr lang="en-US" sz="2100" dirty="0" smtClean="0">
                <a:solidFill>
                  <a:srgbClr val="FF0000"/>
                </a:solidFill>
                <a:latin typeface="Calibri" panose="020F0502020204030204" pitchFamily="34" charset="0"/>
                <a:cs typeface="Calibri" panose="020F0502020204030204" pitchFamily="34" charset="0"/>
              </a:rPr>
              <a:t>for the benefit of all students</a:t>
            </a:r>
            <a:endParaRPr lang="en-CA" sz="2100" dirty="0">
              <a:solidFill>
                <a:srgbClr val="FF0000"/>
              </a:solidFill>
              <a:latin typeface="Calibri" panose="020F0502020204030204" pitchFamily="34" charset="0"/>
              <a:cs typeface="Calibri" panose="020F0502020204030204" pitchFamily="34" charset="0"/>
            </a:endParaRPr>
          </a:p>
        </p:txBody>
      </p:sp>
      <p:sp>
        <p:nvSpPr>
          <p:cNvPr id="3" name="TextBox 2"/>
          <p:cNvSpPr txBox="1"/>
          <p:nvPr/>
        </p:nvSpPr>
        <p:spPr>
          <a:xfrm>
            <a:off x="252000" y="2384190"/>
            <a:ext cx="7164800" cy="1277273"/>
          </a:xfrm>
          <a:prstGeom prst="rect">
            <a:avLst/>
          </a:prstGeom>
          <a:noFill/>
        </p:spPr>
        <p:txBody>
          <a:bodyPr wrap="square" rtlCol="0">
            <a:spAutoFit/>
          </a:bodyPr>
          <a:lstStyle/>
          <a:p>
            <a:pPr marL="720000" lvl="2" indent="-360000">
              <a:buFont typeface="Arial" panose="020B0604020202020204" pitchFamily="34" charset="0"/>
              <a:buChar char="•"/>
            </a:pPr>
            <a:r>
              <a:rPr lang="en-CA" sz="2100" dirty="0">
                <a:solidFill>
                  <a:srgbClr val="FF0000"/>
                </a:solidFill>
                <a:latin typeface="Calibri" panose="020F0502020204030204" pitchFamily="34" charset="0"/>
                <a:ea typeface="Calibri" panose="020F0502020204030204" pitchFamily="34" charset="0"/>
                <a:cs typeface="Calibri" panose="020F0502020204030204" pitchFamily="34" charset="0"/>
              </a:rPr>
              <a:t>treaties and agreements with First Nations;</a:t>
            </a:r>
          </a:p>
          <a:p>
            <a:pPr marL="720000" lvl="2" indent="-360000">
              <a:buFont typeface="Arial" panose="020B0604020202020204" pitchFamily="34" charset="0"/>
              <a:buChar char="•"/>
            </a:pPr>
            <a:r>
              <a:rPr lang="en-CA" sz="2100" dirty="0">
                <a:solidFill>
                  <a:srgbClr val="FF0000"/>
                </a:solidFill>
                <a:latin typeface="Calibri" panose="020F0502020204030204" pitchFamily="34" charset="0"/>
                <a:ea typeface="Calibri" panose="020F0502020204030204" pitchFamily="34" charset="0"/>
                <a:cs typeface="Calibri" panose="020F0502020204030204" pitchFamily="34" charset="0"/>
              </a:rPr>
              <a:t>legislation and agreements negotiated with Métis;</a:t>
            </a:r>
          </a:p>
          <a:p>
            <a:pPr marL="720000" lvl="2" indent="-360000">
              <a:buFont typeface="Arial" panose="020B0604020202020204" pitchFamily="34" charset="0"/>
              <a:buChar char="•"/>
            </a:pPr>
            <a:r>
              <a:rPr lang="en-CA" sz="2100" dirty="0">
                <a:solidFill>
                  <a:srgbClr val="FF0000"/>
                </a:solidFill>
                <a:latin typeface="Calibri" panose="020F0502020204030204" pitchFamily="34" charset="0"/>
                <a:ea typeface="Calibri" panose="020F0502020204030204" pitchFamily="34" charset="0"/>
                <a:cs typeface="Calibri" panose="020F0502020204030204" pitchFamily="34" charset="0"/>
              </a:rPr>
              <a:t>residential schools and their legacy</a:t>
            </a:r>
          </a:p>
          <a:p>
            <a:endParaRPr lang="en-CA" dirty="0">
              <a:latin typeface="Calibri" panose="020F0502020204030204" pitchFamily="34" charset="0"/>
              <a:cs typeface="Calibri" panose="020F0502020204030204" pitchFamily="34" charset="0"/>
            </a:endParaRPr>
          </a:p>
        </p:txBody>
      </p:sp>
      <p:sp>
        <p:nvSpPr>
          <p:cNvPr id="6" name="TextBox 5"/>
          <p:cNvSpPr txBox="1"/>
          <p:nvPr/>
        </p:nvSpPr>
        <p:spPr>
          <a:xfrm>
            <a:off x="6448875" y="3350740"/>
            <a:ext cx="2333625" cy="415498"/>
          </a:xfrm>
          <a:prstGeom prst="rect">
            <a:avLst/>
          </a:prstGeom>
          <a:noFill/>
        </p:spPr>
        <p:txBody>
          <a:bodyPr wrap="square" rtlCol="0">
            <a:spAutoFit/>
          </a:bodyPr>
          <a:lstStyle/>
          <a:p>
            <a:r>
              <a:rPr lang="en-CA" sz="2100" dirty="0">
                <a:solidFill>
                  <a:srgbClr val="FF0000"/>
                </a:solidFill>
                <a:latin typeface="Calibri" panose="020F0502020204030204" pitchFamily="34" charset="0"/>
                <a:ea typeface="Calibri" panose="020F0502020204030204" pitchFamily="34" charset="0"/>
                <a:cs typeface="Calibri" panose="020F0502020204030204" pitchFamily="34" charset="0"/>
              </a:rPr>
              <a:t>program of studies</a:t>
            </a:r>
            <a:endParaRPr lang="en-CA" sz="2100" dirty="0">
              <a:latin typeface="Calibri" panose="020F0502020204030204" pitchFamily="34" charset="0"/>
              <a:cs typeface="Calibri" panose="020F0502020204030204" pitchFamily="34" charset="0"/>
            </a:endParaRPr>
          </a:p>
        </p:txBody>
      </p:sp>
      <p:sp>
        <p:nvSpPr>
          <p:cNvPr id="9" name="TextBox 8"/>
          <p:cNvSpPr txBox="1"/>
          <p:nvPr/>
        </p:nvSpPr>
        <p:spPr>
          <a:xfrm>
            <a:off x="619125" y="5419725"/>
            <a:ext cx="1771650" cy="415498"/>
          </a:xfrm>
          <a:prstGeom prst="rect">
            <a:avLst/>
          </a:prstGeom>
          <a:noFill/>
        </p:spPr>
        <p:txBody>
          <a:bodyPr wrap="square" rtlCol="0">
            <a:spAutoFit/>
          </a:bodyPr>
          <a:lstStyle/>
          <a:p>
            <a:r>
              <a:rPr lang="en-US" sz="2100" dirty="0" smtClean="0">
                <a:solidFill>
                  <a:srgbClr val="FF0000"/>
                </a:solidFill>
                <a:latin typeface="Calibri" panose="020F0502020204030204" pitchFamily="34" charset="0"/>
                <a:cs typeface="Calibri" panose="020F0502020204030204" pitchFamily="34" charset="0"/>
              </a:rPr>
              <a:t>all students</a:t>
            </a:r>
            <a:endParaRPr lang="en-CA" sz="21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8413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sp>
        <p:nvSpPr>
          <p:cNvPr id="5" name="Shape 323"/>
          <p:cNvSpPr txBox="1">
            <a:spLocks/>
          </p:cNvSpPr>
          <p:nvPr/>
        </p:nvSpPr>
        <p:spPr>
          <a:xfrm>
            <a:off x="1" y="297096"/>
            <a:ext cx="9143999"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My Learning Journey</a:t>
            </a:r>
            <a:endParaRPr lang="en" sz="3800" b="1" dirty="0">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333544092"/>
              </p:ext>
            </p:extLst>
          </p:nvPr>
        </p:nvGraphicFramePr>
        <p:xfrm>
          <a:off x="317022" y="1443162"/>
          <a:ext cx="1707515" cy="1005840"/>
        </p:xfrm>
        <a:graphic>
          <a:graphicData uri="http://schemas.openxmlformats.org/drawingml/2006/table">
            <a:tbl>
              <a:tblPr firstRow="1" firstCol="1" bandRow="1">
                <a:tableStyleId>{6B0702C0-3308-47C2-AC5A-CF2954DA8921}</a:tableStyleId>
              </a:tblPr>
              <a:tblGrid>
                <a:gridCol w="1707515">
                  <a:extLst>
                    <a:ext uri="{9D8B030D-6E8A-4147-A177-3AD203B41FA5}">
                      <a16:colId xmlns:a16="http://schemas.microsoft.com/office/drawing/2014/main" val="2643990558"/>
                    </a:ext>
                  </a:extLst>
                </a:gridCol>
              </a:tblGrid>
              <a:tr h="825500">
                <a:tc>
                  <a:txBody>
                    <a:bodyPr/>
                    <a:lstStyle/>
                    <a:p>
                      <a:pPr algn="l">
                        <a:spcAft>
                          <a:spcPts val="0"/>
                        </a:spcAft>
                      </a:pPr>
                      <a:r>
                        <a:rPr lang="en-CA" sz="1100">
                          <a:effectLst/>
                        </a:rPr>
                        <a:t>5. (a) understanding the historical, social, economic, and political implications of treaties and agreements with First Nations; </a:t>
                      </a:r>
                      <a:endParaRPr lang="fr-CA"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0498110"/>
                  </a:ext>
                </a:extLst>
              </a:tr>
            </a:tbl>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0982" y="1668093"/>
            <a:ext cx="4782031" cy="3250434"/>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3680150004"/>
              </p:ext>
            </p:extLst>
          </p:nvPr>
        </p:nvGraphicFramePr>
        <p:xfrm>
          <a:off x="317021" y="2608493"/>
          <a:ext cx="1707515" cy="1005840"/>
        </p:xfrm>
        <a:graphic>
          <a:graphicData uri="http://schemas.openxmlformats.org/drawingml/2006/table">
            <a:tbl>
              <a:tblPr firstRow="1" firstCol="1" bandRow="1">
                <a:tableStyleId>{6B0702C0-3308-47C2-AC5A-CF2954DA8921}</a:tableStyleId>
              </a:tblPr>
              <a:tblGrid>
                <a:gridCol w="1707515">
                  <a:extLst>
                    <a:ext uri="{9D8B030D-6E8A-4147-A177-3AD203B41FA5}">
                      <a16:colId xmlns:a16="http://schemas.microsoft.com/office/drawing/2014/main" val="3625925496"/>
                    </a:ext>
                  </a:extLst>
                </a:gridCol>
              </a:tblGrid>
              <a:tr h="0">
                <a:tc>
                  <a:txBody>
                    <a:bodyPr/>
                    <a:lstStyle/>
                    <a:p>
                      <a:pPr algn="l">
                        <a:spcAft>
                          <a:spcPts val="0"/>
                        </a:spcAft>
                      </a:pPr>
                      <a:r>
                        <a:rPr lang="en-CA" sz="1100">
                          <a:effectLst/>
                        </a:rPr>
                        <a:t>5. (a) understanding the historical, social, economic, and political implications of legislation and agreements negotiated with Métis;  </a:t>
                      </a:r>
                      <a:endParaRPr lang="fr-CA"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61209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65850345"/>
              </p:ext>
            </p:extLst>
          </p:nvPr>
        </p:nvGraphicFramePr>
        <p:xfrm>
          <a:off x="317020" y="3775748"/>
          <a:ext cx="1707515" cy="1351149"/>
        </p:xfrm>
        <a:graphic>
          <a:graphicData uri="http://schemas.openxmlformats.org/drawingml/2006/table">
            <a:tbl>
              <a:tblPr firstRow="1" firstCol="1" bandRow="1">
                <a:tableStyleId>{6B0702C0-3308-47C2-AC5A-CF2954DA8921}</a:tableStyleId>
              </a:tblPr>
              <a:tblGrid>
                <a:gridCol w="1707515">
                  <a:extLst>
                    <a:ext uri="{9D8B030D-6E8A-4147-A177-3AD203B41FA5}">
                      <a16:colId xmlns:a16="http://schemas.microsoft.com/office/drawing/2014/main" val="1270522362"/>
                    </a:ext>
                  </a:extLst>
                </a:gridCol>
              </a:tblGrid>
              <a:tr h="1351149">
                <a:tc>
                  <a:txBody>
                    <a:bodyPr/>
                    <a:lstStyle/>
                    <a:p>
                      <a:pPr algn="l">
                        <a:spcAft>
                          <a:spcPts val="0"/>
                        </a:spcAft>
                      </a:pPr>
                      <a:r>
                        <a:rPr lang="en-CA" sz="1100">
                          <a:effectLst/>
                        </a:rPr>
                        <a:t>5. (b) supporting student achievement by engaging in collaborative, whole school approaches to capacity building in First Nations, Métis and Inuit education; </a:t>
                      </a:r>
                      <a:endParaRPr lang="fr-CA"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215392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21779406"/>
              </p:ext>
            </p:extLst>
          </p:nvPr>
        </p:nvGraphicFramePr>
        <p:xfrm>
          <a:off x="7119462" y="1443162"/>
          <a:ext cx="1632580" cy="1724025"/>
        </p:xfrm>
        <a:graphic>
          <a:graphicData uri="http://schemas.openxmlformats.org/drawingml/2006/table">
            <a:tbl>
              <a:tblPr firstRow="1" firstCol="1" bandRow="1">
                <a:tableStyleId>{6B0702C0-3308-47C2-AC5A-CF2954DA8921}</a:tableStyleId>
              </a:tblPr>
              <a:tblGrid>
                <a:gridCol w="1632580">
                  <a:extLst>
                    <a:ext uri="{9D8B030D-6E8A-4147-A177-3AD203B41FA5}">
                      <a16:colId xmlns:a16="http://schemas.microsoft.com/office/drawing/2014/main" val="1309839139"/>
                    </a:ext>
                  </a:extLst>
                </a:gridCol>
              </a:tblGrid>
              <a:tr h="1724025">
                <a:tc>
                  <a:txBody>
                    <a:bodyPr/>
                    <a:lstStyle/>
                    <a:p>
                      <a:pPr algn="l">
                        <a:lnSpc>
                          <a:spcPct val="107000"/>
                        </a:lnSpc>
                        <a:spcAft>
                          <a:spcPts val="0"/>
                        </a:spcAft>
                      </a:pPr>
                      <a:r>
                        <a:rPr lang="en-CA" sz="1100">
                          <a:effectLst/>
                        </a:rPr>
                        <a:t>5. (d) supporting the learning experiences of all students by using resources that accurately reflect and demonstrate the strength and diversity of First Nations, Métis and Inuit.</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354270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222192510"/>
              </p:ext>
            </p:extLst>
          </p:nvPr>
        </p:nvGraphicFramePr>
        <p:xfrm>
          <a:off x="7119462" y="3268224"/>
          <a:ext cx="1632580" cy="2532501"/>
        </p:xfrm>
        <a:graphic>
          <a:graphicData uri="http://schemas.openxmlformats.org/drawingml/2006/table">
            <a:tbl>
              <a:tblPr firstRow="1" firstCol="1" bandRow="1">
                <a:tableStyleId>{6B0702C0-3308-47C2-AC5A-CF2954DA8921}</a:tableStyleId>
              </a:tblPr>
              <a:tblGrid>
                <a:gridCol w="1632580">
                  <a:extLst>
                    <a:ext uri="{9D8B030D-6E8A-4147-A177-3AD203B41FA5}">
                      <a16:colId xmlns:a16="http://schemas.microsoft.com/office/drawing/2014/main" val="3848092987"/>
                    </a:ext>
                  </a:extLst>
                </a:gridCol>
              </a:tblGrid>
              <a:tr h="2532501">
                <a:tc>
                  <a:txBody>
                    <a:bodyPr/>
                    <a:lstStyle/>
                    <a:p>
                      <a:pPr algn="l">
                        <a:spcAft>
                          <a:spcPts val="0"/>
                        </a:spcAft>
                      </a:pPr>
                      <a:r>
                        <a:rPr lang="en-CA" sz="1100">
                          <a:effectLst/>
                        </a:rPr>
                        <a:t>5. (c) using the programs of study to provide opportunities for all students to develop a knowledge and understanding of, and respect for, the histories, cultures, languages, contributions, perspectives, experiences and contemporary contexts of First Nations, Métis and Inuit;  </a:t>
                      </a:r>
                      <a:endParaRPr lang="fr-CA"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8765150"/>
                  </a:ext>
                </a:extLst>
              </a:tr>
            </a:tbl>
          </a:graphicData>
        </a:graphic>
      </p:graphicFrame>
      <p:sp>
        <p:nvSpPr>
          <p:cNvPr id="11" name="Text Box 2"/>
          <p:cNvSpPr txBox="1">
            <a:spLocks noChangeArrowheads="1"/>
          </p:cNvSpPr>
          <p:nvPr/>
        </p:nvSpPr>
        <p:spPr bwMode="auto">
          <a:xfrm>
            <a:off x="3453447" y="4603125"/>
            <a:ext cx="979805" cy="310515"/>
          </a:xfrm>
          <a:prstGeom prst="rect">
            <a:avLst/>
          </a:prstGeom>
          <a:blipFill dpi="0" rotWithShape="1">
            <a:blip r:embed="rId5">
              <a:alphaModFix amt="0"/>
            </a:blip>
            <a:srcRect/>
            <a:tile tx="0" ty="0" sx="100000" sy="100000" flip="none" algn="tl"/>
          </a:blip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CA" sz="1300">
                <a:effectLst/>
                <a:latin typeface="Arial" panose="020B0604020202020204" pitchFamily="34" charset="0"/>
                <a:ea typeface="Calibri" panose="020F0502020204030204" pitchFamily="34" charset="0"/>
                <a:cs typeface="Times New Roman" panose="02020603050405020304" pitchFamily="18" charset="0"/>
              </a:rPr>
              <a:t>Beginning </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p:cNvSpPr txBox="1">
            <a:spLocks noChangeArrowheads="1"/>
          </p:cNvSpPr>
          <p:nvPr/>
        </p:nvSpPr>
        <p:spPr bwMode="auto">
          <a:xfrm>
            <a:off x="3957001" y="4296382"/>
            <a:ext cx="1025525" cy="309880"/>
          </a:xfrm>
          <a:prstGeom prst="rect">
            <a:avLst/>
          </a:prstGeom>
          <a:solidFill>
            <a:srgbClr val="FFFFFF">
              <a:alpha val="0"/>
            </a:srgbClr>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CA" sz="1300">
                <a:effectLst/>
                <a:latin typeface="Arial" panose="020B0604020202020204" pitchFamily="34" charset="0"/>
                <a:ea typeface="Calibri" panose="020F0502020204030204" pitchFamily="34" charset="0"/>
                <a:cs typeface="Times New Roman" panose="02020603050405020304" pitchFamily="18" charset="0"/>
              </a:rPr>
              <a:t>Advancing </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p:cNvSpPr txBox="1">
            <a:spLocks noChangeArrowheads="1"/>
          </p:cNvSpPr>
          <p:nvPr/>
        </p:nvSpPr>
        <p:spPr bwMode="auto">
          <a:xfrm>
            <a:off x="4710745" y="3983616"/>
            <a:ext cx="1144270" cy="349250"/>
          </a:xfrm>
          <a:prstGeom prst="rect">
            <a:avLst/>
          </a:prstGeom>
          <a:solidFill>
            <a:srgbClr val="FFFFFF">
              <a:alpha val="0"/>
            </a:srgbClr>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CA" sz="1300">
                <a:effectLst/>
                <a:latin typeface="Arial" panose="020B0604020202020204" pitchFamily="34" charset="0"/>
                <a:ea typeface="Calibri" panose="020F0502020204030204" pitchFamily="34" charset="0"/>
                <a:cs typeface="Times New Roman" panose="02020603050405020304" pitchFamily="18" charset="0"/>
              </a:rPr>
              <a:t>Progressing </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
          <p:cNvSpPr txBox="1">
            <a:spLocks noChangeArrowheads="1"/>
          </p:cNvSpPr>
          <p:nvPr/>
        </p:nvSpPr>
        <p:spPr bwMode="auto">
          <a:xfrm>
            <a:off x="5498697" y="3751531"/>
            <a:ext cx="1025525" cy="309880"/>
          </a:xfrm>
          <a:prstGeom prst="rect">
            <a:avLst/>
          </a:prstGeom>
          <a:solidFill>
            <a:srgbClr val="FFFFFF">
              <a:alpha val="0"/>
            </a:srgbClr>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CA" sz="1300">
                <a:effectLst/>
                <a:latin typeface="Arial" panose="020B0604020202020204" pitchFamily="34" charset="0"/>
                <a:ea typeface="Calibri" panose="020F0502020204030204" pitchFamily="34" charset="0"/>
                <a:cs typeface="Times New Roman" panose="02020603050405020304" pitchFamily="18" charset="0"/>
              </a:rPr>
              <a:t>Proficient</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913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 name="Shape 310" descr="MedicineWheel_with words.jpg"/>
          <p:cNvPicPr preferRelativeResize="0"/>
          <p:nvPr/>
        </p:nvPicPr>
        <p:blipFill rotWithShape="1">
          <a:blip r:embed="rId3">
            <a:alphaModFix/>
          </a:blip>
          <a:srcRect/>
          <a:stretch/>
        </p:blipFill>
        <p:spPr>
          <a:xfrm>
            <a:off x="1508218" y="917070"/>
            <a:ext cx="6127563" cy="4901839"/>
          </a:xfrm>
          <a:prstGeom prst="rect">
            <a:avLst/>
          </a:prstGeom>
          <a:noFill/>
          <a:ln>
            <a:noFill/>
          </a:ln>
        </p:spPr>
      </p:pic>
      <p:sp>
        <p:nvSpPr>
          <p:cNvPr id="3" name="TextBox 2"/>
          <p:cNvSpPr txBox="1"/>
          <p:nvPr/>
        </p:nvSpPr>
        <p:spPr>
          <a:xfrm>
            <a:off x="0" y="372845"/>
            <a:ext cx="9144000" cy="677108"/>
          </a:xfrm>
          <a:prstGeom prst="rect">
            <a:avLst/>
          </a:prstGeom>
          <a:noFill/>
        </p:spPr>
        <p:txBody>
          <a:bodyPr wrap="square" rtlCol="0">
            <a:spAutoFit/>
          </a:bodyPr>
          <a:lstStyle/>
          <a:p>
            <a:pPr algn="ctr"/>
            <a:r>
              <a:rPr lang="en-US" sz="3800" b="1" dirty="0" smtClean="0"/>
              <a:t>Awareness</a:t>
            </a:r>
            <a:endParaRPr lang="en-CA" sz="3800" b="1" dirty="0"/>
          </a:p>
        </p:txBody>
      </p:sp>
    </p:spTree>
    <p:extLst>
      <p:ext uri="{BB962C8B-B14F-4D97-AF65-F5344CB8AC3E}">
        <p14:creationId xmlns:p14="http://schemas.microsoft.com/office/powerpoint/2010/main" val="233383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sp>
        <p:nvSpPr>
          <p:cNvPr id="5" name="TextBox 4"/>
          <p:cNvSpPr txBox="1"/>
          <p:nvPr/>
        </p:nvSpPr>
        <p:spPr>
          <a:xfrm>
            <a:off x="1685971" y="1345915"/>
            <a:ext cx="5772058" cy="477054"/>
          </a:xfrm>
          <a:prstGeom prst="rect">
            <a:avLst/>
          </a:prstGeom>
          <a:noFill/>
        </p:spPr>
        <p:txBody>
          <a:bodyPr wrap="square" rtlCol="0">
            <a:spAutoFit/>
          </a:bodyPr>
          <a:lstStyle/>
          <a:p>
            <a:pPr algn="ctr"/>
            <a:r>
              <a:rPr lang="en-US" sz="2500" dirty="0">
                <a:latin typeface="Calibri" panose="020F0502020204030204" pitchFamily="34" charset="0"/>
                <a:cs typeface="Calibri" panose="020F0502020204030204" pitchFamily="34" charset="0"/>
              </a:rPr>
              <a:t>Sheila Watt-Cloutier </a:t>
            </a:r>
            <a:r>
              <a:rPr lang="en-US" sz="2500" dirty="0" smtClean="0">
                <a:latin typeface="Calibri" panose="020F0502020204030204" pitchFamily="34" charset="0"/>
                <a:cs typeface="Calibri" panose="020F0502020204030204" pitchFamily="34" charset="0"/>
              </a:rPr>
              <a:t>Here’s My Canada</a:t>
            </a:r>
            <a:endParaRPr lang="en-US" sz="20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2253952" y="1941747"/>
            <a:ext cx="4636097" cy="3212812"/>
          </a:xfrm>
          <a:prstGeom prst="rect">
            <a:avLst/>
          </a:prstGeom>
        </p:spPr>
      </p:pic>
      <p:sp>
        <p:nvSpPr>
          <p:cNvPr id="8" name="TextBox 7"/>
          <p:cNvSpPr txBox="1"/>
          <p:nvPr/>
        </p:nvSpPr>
        <p:spPr>
          <a:xfrm>
            <a:off x="2542854" y="5282862"/>
            <a:ext cx="4058292" cy="307777"/>
          </a:xfrm>
          <a:prstGeom prst="rect">
            <a:avLst/>
          </a:prstGeom>
          <a:noFill/>
        </p:spPr>
        <p:txBody>
          <a:bodyPr wrap="square" rtlCol="0">
            <a:spAutoFit/>
          </a:bodyPr>
          <a:lstStyle/>
          <a:p>
            <a:pPr algn="ctr"/>
            <a:r>
              <a:rPr lang="en-CA" dirty="0">
                <a:latin typeface="Times New Roman" panose="02020603050405020304" pitchFamily="18" charset="0"/>
                <a:cs typeface="Times New Roman" panose="02020603050405020304" pitchFamily="18" charset="0"/>
                <a:hlinkClick r:id="rId5"/>
              </a:rPr>
              <a:t>https://</a:t>
            </a:r>
            <a:r>
              <a:rPr lang="en-CA" dirty="0" smtClean="0">
                <a:latin typeface="Times New Roman" panose="02020603050405020304" pitchFamily="18" charset="0"/>
                <a:cs typeface="Times New Roman" panose="02020603050405020304" pitchFamily="18" charset="0"/>
                <a:hlinkClick r:id="rId5"/>
              </a:rPr>
              <a:t>youtu.be/w-b373nCHlk</a:t>
            </a:r>
            <a:endParaRPr lang="en-CA" dirty="0">
              <a:latin typeface="Times New Roman" panose="02020603050405020304" pitchFamily="18" charset="0"/>
              <a:cs typeface="Times New Roman" panose="02020603050405020304" pitchFamily="18" charset="0"/>
            </a:endParaRPr>
          </a:p>
        </p:txBody>
      </p:sp>
      <p:sp>
        <p:nvSpPr>
          <p:cNvPr id="7" name="Shape 323"/>
          <p:cNvSpPr txBox="1">
            <a:spLocks/>
          </p:cNvSpPr>
          <p:nvPr/>
        </p:nvSpPr>
        <p:spPr>
          <a:xfrm>
            <a:off x="0" y="297096"/>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Laws and Reports</a:t>
            </a:r>
            <a:endParaRPr lang="en" sz="3800" b="1" dirty="0">
              <a:latin typeface="Arial"/>
              <a:ea typeface="Arial"/>
              <a:cs typeface="Arial"/>
              <a:sym typeface="Arial"/>
            </a:endParaRPr>
          </a:p>
        </p:txBody>
      </p:sp>
    </p:spTree>
    <p:extLst>
      <p:ext uri="{BB962C8B-B14F-4D97-AF65-F5344CB8AC3E}">
        <p14:creationId xmlns:p14="http://schemas.microsoft.com/office/powerpoint/2010/main" val="341205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sp>
        <p:nvSpPr>
          <p:cNvPr id="4" name="Shape 323"/>
          <p:cNvSpPr txBox="1">
            <a:spLocks/>
          </p:cNvSpPr>
          <p:nvPr/>
        </p:nvSpPr>
        <p:spPr>
          <a:xfrm>
            <a:off x="0" y="287860"/>
            <a:ext cx="9143999"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Laws and Reports</a:t>
            </a:r>
            <a:endParaRPr lang="en" sz="3800" b="1" dirty="0">
              <a:latin typeface="Arial"/>
              <a:ea typeface="Arial"/>
              <a:cs typeface="Arial"/>
              <a:sym typeface="Arial"/>
            </a:endParaRPr>
          </a:p>
        </p:txBody>
      </p:sp>
      <p:pic>
        <p:nvPicPr>
          <p:cNvPr id="3" name="Picture 2"/>
          <p:cNvPicPr>
            <a:picLocks noChangeAspect="1"/>
          </p:cNvPicPr>
          <p:nvPr/>
        </p:nvPicPr>
        <p:blipFill>
          <a:blip r:embed="rId4"/>
          <a:stretch>
            <a:fillRect/>
          </a:stretch>
        </p:blipFill>
        <p:spPr>
          <a:xfrm>
            <a:off x="603910" y="1375238"/>
            <a:ext cx="7936180" cy="4082587"/>
          </a:xfrm>
          <a:prstGeom prst="rect">
            <a:avLst/>
          </a:prstGeom>
        </p:spPr>
      </p:pic>
    </p:spTree>
    <p:extLst>
      <p:ext uri="{BB962C8B-B14F-4D97-AF65-F5344CB8AC3E}">
        <p14:creationId xmlns:p14="http://schemas.microsoft.com/office/powerpoint/2010/main" val="225277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991998" y="1290142"/>
            <a:ext cx="7160004" cy="3992720"/>
          </a:xfrm>
          <a:prstGeom prst="rect">
            <a:avLst/>
          </a:prstGeom>
        </p:spPr>
      </p:pic>
      <p:sp>
        <p:nvSpPr>
          <p:cNvPr id="7" name="Shape 323"/>
          <p:cNvSpPr txBox="1">
            <a:spLocks/>
          </p:cNvSpPr>
          <p:nvPr/>
        </p:nvSpPr>
        <p:spPr>
          <a:xfrm>
            <a:off x="0" y="287859"/>
            <a:ext cx="9143999"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Indian Act True/False</a:t>
            </a:r>
            <a:endParaRPr lang="en" sz="3800" b="1" dirty="0">
              <a:latin typeface="Arial"/>
              <a:ea typeface="Arial"/>
              <a:cs typeface="Arial"/>
              <a:sym typeface="Arial"/>
            </a:endParaRPr>
          </a:p>
        </p:txBody>
      </p:sp>
      <p:sp>
        <p:nvSpPr>
          <p:cNvPr id="9" name="TextBox 8"/>
          <p:cNvSpPr txBox="1"/>
          <p:nvPr/>
        </p:nvSpPr>
        <p:spPr>
          <a:xfrm>
            <a:off x="2542854" y="5282862"/>
            <a:ext cx="4058292" cy="307777"/>
          </a:xfrm>
          <a:prstGeom prst="rect">
            <a:avLst/>
          </a:prstGeom>
          <a:noFill/>
        </p:spPr>
        <p:txBody>
          <a:bodyPr wrap="square" rtlCol="0">
            <a:spAutoFit/>
          </a:bodyPr>
          <a:lstStyle/>
          <a:p>
            <a:pPr algn="ctr"/>
            <a:r>
              <a:rPr lang="en-CA" dirty="0">
                <a:latin typeface="Times New Roman" panose="02020603050405020304" pitchFamily="18" charset="0"/>
                <a:cs typeface="Times New Roman" panose="02020603050405020304" pitchFamily="18" charset="0"/>
                <a:hlinkClick r:id="rId5"/>
              </a:rPr>
              <a:t>https://</a:t>
            </a:r>
            <a:r>
              <a:rPr lang="en-CA" dirty="0" smtClean="0">
                <a:latin typeface="Times New Roman" panose="02020603050405020304" pitchFamily="18" charset="0"/>
                <a:cs typeface="Times New Roman" panose="02020603050405020304" pitchFamily="18" charset="0"/>
                <a:hlinkClick r:id="rId5"/>
              </a:rPr>
              <a:t>youtu.be/ELUs4pM_xUY</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93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01880901"/>
              </p:ext>
            </p:extLst>
          </p:nvPr>
        </p:nvGraphicFramePr>
        <p:xfrm>
          <a:off x="628651" y="1397073"/>
          <a:ext cx="7886698" cy="4251251"/>
        </p:xfrm>
        <a:graphic>
          <a:graphicData uri="http://schemas.openxmlformats.org/drawingml/2006/table">
            <a:tbl>
              <a:tblPr firstRow="1" firstCol="1" bandRow="1">
                <a:tableStyleId>{6B0702C0-3308-47C2-AC5A-CF2954DA8921}</a:tableStyleId>
              </a:tblPr>
              <a:tblGrid>
                <a:gridCol w="1971370">
                  <a:extLst>
                    <a:ext uri="{9D8B030D-6E8A-4147-A177-3AD203B41FA5}">
                      <a16:colId xmlns:a16="http://schemas.microsoft.com/office/drawing/2014/main" val="429914992"/>
                    </a:ext>
                  </a:extLst>
                </a:gridCol>
                <a:gridCol w="1971370">
                  <a:extLst>
                    <a:ext uri="{9D8B030D-6E8A-4147-A177-3AD203B41FA5}">
                      <a16:colId xmlns:a16="http://schemas.microsoft.com/office/drawing/2014/main" val="2448579047"/>
                    </a:ext>
                  </a:extLst>
                </a:gridCol>
                <a:gridCol w="1971979">
                  <a:extLst>
                    <a:ext uri="{9D8B030D-6E8A-4147-A177-3AD203B41FA5}">
                      <a16:colId xmlns:a16="http://schemas.microsoft.com/office/drawing/2014/main" val="3329854473"/>
                    </a:ext>
                  </a:extLst>
                </a:gridCol>
                <a:gridCol w="1971979">
                  <a:extLst>
                    <a:ext uri="{9D8B030D-6E8A-4147-A177-3AD203B41FA5}">
                      <a16:colId xmlns:a16="http://schemas.microsoft.com/office/drawing/2014/main" val="2211294475"/>
                    </a:ext>
                  </a:extLst>
                </a:gridCol>
              </a:tblGrid>
              <a:tr h="825712">
                <a:tc>
                  <a:txBody>
                    <a:bodyPr/>
                    <a:lstStyle/>
                    <a:p>
                      <a:pPr>
                        <a:lnSpc>
                          <a:spcPct val="107000"/>
                        </a:lnSpc>
                        <a:spcAft>
                          <a:spcPts val="0"/>
                        </a:spcAft>
                      </a:pPr>
                      <a:r>
                        <a:rPr lang="en-CA" sz="1100" dirty="0">
                          <a:effectLst/>
                          <a:latin typeface="Calibri" panose="020F0502020204030204" pitchFamily="34" charset="0"/>
                          <a:cs typeface="Calibri" panose="020F0502020204030204" pitchFamily="34" charset="0"/>
                        </a:rPr>
                        <a:t>1. Imposed the elected chief and band council system.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marL="3175">
                        <a:lnSpc>
                          <a:spcPct val="107000"/>
                        </a:lnSpc>
                        <a:spcAft>
                          <a:spcPts val="0"/>
                        </a:spcAft>
                      </a:pPr>
                      <a:r>
                        <a:rPr lang="en-CA" sz="1100" dirty="0">
                          <a:solidFill>
                            <a:srgbClr val="FF0000"/>
                          </a:solidFill>
                          <a:effectLst/>
                          <a:latin typeface="Calibri" panose="020F0502020204030204" pitchFamily="34" charset="0"/>
                          <a:cs typeface="Calibri" panose="020F0502020204030204" pitchFamily="34" charset="0"/>
                        </a:rPr>
                        <a:t>2. Prohibited marriage ceremonies off reserve.  </a:t>
                      </a:r>
                      <a:endParaRPr lang="en-CA"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marL="3175">
                        <a:lnSpc>
                          <a:spcPct val="107000"/>
                        </a:lnSpc>
                        <a:spcAft>
                          <a:spcPts val="0"/>
                        </a:spcAft>
                      </a:pPr>
                      <a:r>
                        <a:rPr lang="en-CA" sz="1100" dirty="0">
                          <a:effectLst/>
                          <a:latin typeface="Calibri" panose="020F0502020204030204" pitchFamily="34" charset="0"/>
                          <a:cs typeface="Calibri" panose="020F0502020204030204" pitchFamily="34" charset="0"/>
                        </a:rPr>
                        <a:t>3. Denied women status.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a:lnSpc>
                          <a:spcPct val="107000"/>
                        </a:lnSpc>
                        <a:spcAft>
                          <a:spcPts val="0"/>
                        </a:spcAft>
                      </a:pPr>
                      <a:r>
                        <a:rPr lang="en-CA" sz="1100" dirty="0">
                          <a:effectLst/>
                          <a:latin typeface="Calibri" panose="020F0502020204030204" pitchFamily="34" charset="0"/>
                          <a:cs typeface="Calibri" panose="020F0502020204030204" pitchFamily="34" charset="0"/>
                        </a:rPr>
                        <a:t>4. Could expropriate portions of reserves.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extLst>
                  <a:ext uri="{0D108BD9-81ED-4DB2-BD59-A6C34878D82A}">
                    <a16:rowId xmlns:a16="http://schemas.microsoft.com/office/drawing/2014/main" val="3869379983"/>
                  </a:ext>
                </a:extLst>
              </a:tr>
              <a:tr h="825712">
                <a:tc>
                  <a:txBody>
                    <a:bodyPr/>
                    <a:lstStyle/>
                    <a:p>
                      <a:pPr marL="3175">
                        <a:lnSpc>
                          <a:spcPct val="107000"/>
                        </a:lnSpc>
                        <a:spcAft>
                          <a:spcPts val="0"/>
                        </a:spcAft>
                      </a:pPr>
                      <a:r>
                        <a:rPr lang="en-CA" sz="1100" dirty="0">
                          <a:solidFill>
                            <a:srgbClr val="FF0000"/>
                          </a:solidFill>
                          <a:effectLst/>
                          <a:latin typeface="Calibri" panose="020F0502020204030204" pitchFamily="34" charset="0"/>
                          <a:cs typeface="Calibri" panose="020F0502020204030204" pitchFamily="34" charset="0"/>
                        </a:rPr>
                        <a:t>5. Placed the names of individuals living on reserve on a list called the Reserve Roster.  </a:t>
                      </a:r>
                      <a:endParaRPr lang="en-CA"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marL="3175">
                        <a:lnSpc>
                          <a:spcPct val="107000"/>
                        </a:lnSpc>
                        <a:spcAft>
                          <a:spcPts val="0"/>
                        </a:spcAft>
                      </a:pPr>
                      <a:r>
                        <a:rPr lang="en-CA" sz="1100" dirty="0">
                          <a:effectLst/>
                          <a:latin typeface="Calibri" panose="020F0502020204030204" pitchFamily="34" charset="0"/>
                          <a:cs typeface="Calibri" panose="020F0502020204030204" pitchFamily="34" charset="0"/>
                        </a:rPr>
                        <a:t>6. Renamed individuals with European names.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marL="3175">
                        <a:lnSpc>
                          <a:spcPct val="107000"/>
                        </a:lnSpc>
                        <a:spcAft>
                          <a:spcPts val="0"/>
                        </a:spcAft>
                      </a:pPr>
                      <a:r>
                        <a:rPr lang="en-CA" sz="1100" dirty="0">
                          <a:solidFill>
                            <a:schemeClr val="tx1"/>
                          </a:solidFill>
                          <a:effectLst/>
                          <a:latin typeface="Calibri" panose="020F0502020204030204" pitchFamily="34" charset="0"/>
                          <a:cs typeface="Calibri" panose="020F0502020204030204" pitchFamily="34" charset="0"/>
                        </a:rPr>
                        <a:t>7. Created a permit system to control Indians’ ability to sell products from farms.  </a:t>
                      </a:r>
                      <a:endParaRPr lang="en-CA"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a:lnSpc>
                          <a:spcPct val="107000"/>
                        </a:lnSpc>
                        <a:spcAft>
                          <a:spcPts val="0"/>
                        </a:spcAft>
                      </a:pPr>
                      <a:r>
                        <a:rPr lang="en-CA" sz="1100" dirty="0">
                          <a:solidFill>
                            <a:srgbClr val="FF0000"/>
                          </a:solidFill>
                          <a:effectLst/>
                          <a:latin typeface="Calibri" panose="020F0502020204030204" pitchFamily="34" charset="0"/>
                          <a:cs typeface="Calibri" panose="020F0502020204030204" pitchFamily="34" charset="0"/>
                        </a:rPr>
                        <a:t>8. Prohibited reserves from amalgamating or dividing.</a:t>
                      </a:r>
                      <a:endParaRPr lang="en-CA"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extLst>
                  <a:ext uri="{0D108BD9-81ED-4DB2-BD59-A6C34878D82A}">
                    <a16:rowId xmlns:a16="http://schemas.microsoft.com/office/drawing/2014/main" val="4224877969"/>
                  </a:ext>
                </a:extLst>
              </a:tr>
              <a:tr h="825712">
                <a:tc>
                  <a:txBody>
                    <a:bodyPr/>
                    <a:lstStyle/>
                    <a:p>
                      <a:pPr>
                        <a:spcAft>
                          <a:spcPts val="0"/>
                        </a:spcAft>
                      </a:pPr>
                      <a:r>
                        <a:rPr lang="en-CA" sz="1100" dirty="0">
                          <a:effectLst/>
                          <a:latin typeface="Calibri" panose="020F0502020204030204" pitchFamily="34" charset="0"/>
                          <a:cs typeface="Calibri" panose="020F0502020204030204" pitchFamily="34" charset="0"/>
                        </a:rPr>
                        <a:t>9. Prohibited the sale of intoxicants to Indians. </a:t>
                      </a:r>
                    </a:p>
                  </a:txBody>
                  <a:tcPr marL="65773" marR="65773" marT="0" marB="0" anchor="ctr"/>
                </a:tc>
                <a:tc>
                  <a:txBody>
                    <a:bodyPr/>
                    <a:lstStyle/>
                    <a:p>
                      <a:pPr>
                        <a:lnSpc>
                          <a:spcPct val="107000"/>
                        </a:lnSpc>
                        <a:spcAft>
                          <a:spcPts val="0"/>
                        </a:spcAft>
                      </a:pPr>
                      <a:r>
                        <a:rPr lang="en-CA" sz="1100" dirty="0">
                          <a:solidFill>
                            <a:srgbClr val="FF0000"/>
                          </a:solidFill>
                          <a:effectLst/>
                          <a:latin typeface="Calibri" panose="020F0502020204030204" pitchFamily="34" charset="0"/>
                          <a:cs typeface="Calibri" panose="020F0502020204030204" pitchFamily="34" charset="0"/>
                        </a:rPr>
                        <a:t>10. Included laws for Inuit and Métis people.</a:t>
                      </a:r>
                      <a:endParaRPr lang="en-CA"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a:lnSpc>
                          <a:spcPct val="107000"/>
                        </a:lnSpc>
                        <a:spcAft>
                          <a:spcPts val="0"/>
                        </a:spcAft>
                      </a:pPr>
                      <a:r>
                        <a:rPr lang="en-CA" sz="1100" dirty="0">
                          <a:effectLst/>
                          <a:latin typeface="Calibri" panose="020F0502020204030204" pitchFamily="34" charset="0"/>
                          <a:cs typeface="Calibri" panose="020F0502020204030204" pitchFamily="34" charset="0"/>
                        </a:rPr>
                        <a:t>11. Declared potlatch and other cultural ceremonies illegal.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a:lnSpc>
                          <a:spcPct val="107000"/>
                        </a:lnSpc>
                        <a:spcAft>
                          <a:spcPts val="0"/>
                        </a:spcAft>
                      </a:pPr>
                      <a:r>
                        <a:rPr lang="en-CA" sz="1100" dirty="0">
                          <a:effectLst/>
                          <a:latin typeface="Calibri" panose="020F0502020204030204" pitchFamily="34" charset="0"/>
                          <a:cs typeface="Calibri" panose="020F0502020204030204" pitchFamily="34" charset="0"/>
                        </a:rPr>
                        <a:t>12. Restricted Indians from leaving their reserve without permission from an Indian agent.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extLst>
                  <a:ext uri="{0D108BD9-81ED-4DB2-BD59-A6C34878D82A}">
                    <a16:rowId xmlns:a16="http://schemas.microsoft.com/office/drawing/2014/main" val="3560837722"/>
                  </a:ext>
                </a:extLst>
              </a:tr>
              <a:tr h="948403">
                <a:tc>
                  <a:txBody>
                    <a:bodyPr/>
                    <a:lstStyle/>
                    <a:p>
                      <a:pPr>
                        <a:spcAft>
                          <a:spcPts val="0"/>
                        </a:spcAft>
                      </a:pPr>
                      <a:r>
                        <a:rPr lang="en-CA" sz="1100" dirty="0">
                          <a:solidFill>
                            <a:srgbClr val="FF0000"/>
                          </a:solidFill>
                          <a:effectLst/>
                          <a:latin typeface="Calibri" panose="020F0502020204030204" pitchFamily="34" charset="0"/>
                          <a:cs typeface="Calibri" panose="020F0502020204030204" pitchFamily="34" charset="0"/>
                        </a:rPr>
                        <a:t>13. Guaranteed postsecondary funding after leaving residential schools.  </a:t>
                      </a:r>
                    </a:p>
                  </a:txBody>
                  <a:tcPr marL="65773" marR="65773" marT="0" marB="0" anchor="ctr"/>
                </a:tc>
                <a:tc>
                  <a:txBody>
                    <a:bodyPr/>
                    <a:lstStyle/>
                    <a:p>
                      <a:pPr>
                        <a:lnSpc>
                          <a:spcPct val="107000"/>
                        </a:lnSpc>
                        <a:spcAft>
                          <a:spcPts val="0"/>
                        </a:spcAft>
                      </a:pPr>
                      <a:r>
                        <a:rPr lang="en-CA" sz="1100" dirty="0">
                          <a:effectLst/>
                          <a:latin typeface="Calibri" panose="020F0502020204030204" pitchFamily="34" charset="0"/>
                          <a:cs typeface="Calibri" panose="020F0502020204030204" pitchFamily="34" charset="0"/>
                        </a:rPr>
                        <a:t>14. Created the Indian Residential School system.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a:lnSpc>
                          <a:spcPct val="107000"/>
                        </a:lnSpc>
                        <a:spcAft>
                          <a:spcPts val="0"/>
                        </a:spcAft>
                      </a:pPr>
                      <a:r>
                        <a:rPr lang="en-CA" sz="1100" dirty="0">
                          <a:effectLst/>
                          <a:latin typeface="Calibri" panose="020F0502020204030204" pitchFamily="34" charset="0"/>
                          <a:cs typeface="Calibri" panose="020F0502020204030204" pitchFamily="34" charset="0"/>
                        </a:rPr>
                        <a:t>15. Forbade western Indians from appearing in any public dance, show, exhibition, stampede, or pageant wearing traditional regalia.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a:lnSpc>
                          <a:spcPct val="107000"/>
                        </a:lnSpc>
                        <a:spcAft>
                          <a:spcPts val="0"/>
                        </a:spcAft>
                      </a:pPr>
                      <a:r>
                        <a:rPr lang="en-CA" sz="1100" dirty="0">
                          <a:solidFill>
                            <a:srgbClr val="FF0000"/>
                          </a:solidFill>
                          <a:effectLst/>
                          <a:latin typeface="Calibri" panose="020F0502020204030204" pitchFamily="34" charset="0"/>
                          <a:cs typeface="Calibri" panose="020F0502020204030204" pitchFamily="34" charset="0"/>
                        </a:rPr>
                        <a:t>16. Prohibited Indians from adopting children; if they did, they became enfranchised.</a:t>
                      </a:r>
                      <a:endParaRPr lang="en-CA"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extLst>
                  <a:ext uri="{0D108BD9-81ED-4DB2-BD59-A6C34878D82A}">
                    <a16:rowId xmlns:a16="http://schemas.microsoft.com/office/drawing/2014/main" val="3956935665"/>
                  </a:ext>
                </a:extLst>
              </a:tr>
              <a:tr h="825712">
                <a:tc>
                  <a:txBody>
                    <a:bodyPr/>
                    <a:lstStyle/>
                    <a:p>
                      <a:pPr>
                        <a:spcAft>
                          <a:spcPts val="0"/>
                        </a:spcAft>
                      </a:pPr>
                      <a:r>
                        <a:rPr lang="en-CA" sz="1100" dirty="0">
                          <a:effectLst/>
                          <a:latin typeface="Calibri" panose="020F0502020204030204" pitchFamily="34" charset="0"/>
                          <a:cs typeface="Calibri" panose="020F0502020204030204" pitchFamily="34" charset="0"/>
                        </a:rPr>
                        <a:t>17. Forbade Indians from forming political organizations.  </a:t>
                      </a:r>
                    </a:p>
                  </a:txBody>
                  <a:tcPr marL="65773" marR="65773" marT="0" marB="0" anchor="ctr"/>
                </a:tc>
                <a:tc>
                  <a:txBody>
                    <a:bodyPr/>
                    <a:lstStyle/>
                    <a:p>
                      <a:pPr>
                        <a:lnSpc>
                          <a:spcPct val="107000"/>
                        </a:lnSpc>
                        <a:spcAft>
                          <a:spcPts val="0"/>
                        </a:spcAft>
                      </a:pPr>
                      <a:r>
                        <a:rPr lang="en-CA" sz="1100" dirty="0">
                          <a:effectLst/>
                          <a:latin typeface="Calibri" panose="020F0502020204030204" pitchFamily="34" charset="0"/>
                          <a:cs typeface="Calibri" panose="020F0502020204030204" pitchFamily="34" charset="0"/>
                        </a:rPr>
                        <a:t>18. Forbade Indian students from speaking their language or practicing their spirituality.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a:lnSpc>
                          <a:spcPct val="107000"/>
                        </a:lnSpc>
                        <a:spcAft>
                          <a:spcPts val="0"/>
                        </a:spcAft>
                      </a:pPr>
                      <a:r>
                        <a:rPr lang="en-CA" sz="1100" dirty="0">
                          <a:solidFill>
                            <a:srgbClr val="FF0000"/>
                          </a:solidFill>
                          <a:effectLst/>
                          <a:latin typeface="Calibri" panose="020F0502020204030204" pitchFamily="34" charset="0"/>
                          <a:cs typeface="Calibri" panose="020F0502020204030204" pitchFamily="34" charset="0"/>
                        </a:rPr>
                        <a:t>19. Exempted Indians from paying taxes on and off reserve.</a:t>
                      </a:r>
                      <a:endParaRPr lang="en-CA"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tc>
                  <a:txBody>
                    <a:bodyPr/>
                    <a:lstStyle/>
                    <a:p>
                      <a:pPr>
                        <a:lnSpc>
                          <a:spcPct val="107000"/>
                        </a:lnSpc>
                        <a:spcAft>
                          <a:spcPts val="0"/>
                        </a:spcAft>
                      </a:pPr>
                      <a:r>
                        <a:rPr lang="en-CA" sz="1100" dirty="0">
                          <a:effectLst/>
                          <a:latin typeface="Calibri" panose="020F0502020204030204" pitchFamily="34" charset="0"/>
                          <a:cs typeface="Calibri" panose="020F0502020204030204" pitchFamily="34" charset="0"/>
                        </a:rPr>
                        <a:t>20. Denied Indians the right to vote.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65773" marR="65773" marT="0" marB="0" anchor="ctr"/>
                </a:tc>
                <a:extLst>
                  <a:ext uri="{0D108BD9-81ED-4DB2-BD59-A6C34878D82A}">
                    <a16:rowId xmlns:a16="http://schemas.microsoft.com/office/drawing/2014/main" val="2896644729"/>
                  </a:ext>
                </a:extLst>
              </a:tr>
            </a:tbl>
          </a:graphicData>
        </a:graphic>
      </p:graphicFrame>
      <p:sp>
        <p:nvSpPr>
          <p:cNvPr id="4" name="Shape 323"/>
          <p:cNvSpPr txBox="1">
            <a:spLocks/>
          </p:cNvSpPr>
          <p:nvPr/>
        </p:nvSpPr>
        <p:spPr>
          <a:xfrm>
            <a:off x="0" y="278624"/>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Indian Act True/False</a:t>
            </a:r>
            <a:endParaRPr lang="en" sz="3800" b="1" dirty="0">
              <a:latin typeface="Arial"/>
              <a:ea typeface="Arial"/>
              <a:cs typeface="Arial"/>
              <a:sym typeface="Arial"/>
            </a:endParaRPr>
          </a:p>
        </p:txBody>
      </p:sp>
    </p:spTree>
    <p:extLst>
      <p:ext uri="{BB962C8B-B14F-4D97-AF65-F5344CB8AC3E}">
        <p14:creationId xmlns:p14="http://schemas.microsoft.com/office/powerpoint/2010/main" val="3066755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4" name="Picture 3"/>
          <p:cNvPicPr>
            <a:picLocks noChangeAspect="1"/>
          </p:cNvPicPr>
          <p:nvPr/>
        </p:nvPicPr>
        <p:blipFill rotWithShape="1">
          <a:blip r:embed="rId4"/>
          <a:srcRect l="4343" r="2865"/>
          <a:stretch/>
        </p:blipFill>
        <p:spPr>
          <a:xfrm>
            <a:off x="1891826" y="1944277"/>
            <a:ext cx="5360349" cy="3261897"/>
          </a:xfrm>
          <a:prstGeom prst="rect">
            <a:avLst/>
          </a:prstGeom>
        </p:spPr>
      </p:pic>
      <p:sp>
        <p:nvSpPr>
          <p:cNvPr id="7" name="Shape 323"/>
          <p:cNvSpPr txBox="1">
            <a:spLocks/>
          </p:cNvSpPr>
          <p:nvPr/>
        </p:nvSpPr>
        <p:spPr>
          <a:xfrm>
            <a:off x="0" y="287859"/>
            <a:ext cx="9143999"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Avoid the Acronym</a:t>
            </a:r>
            <a:endParaRPr lang="en" sz="3800" b="1" dirty="0">
              <a:latin typeface="Arial"/>
              <a:ea typeface="Arial"/>
              <a:cs typeface="Arial"/>
              <a:sym typeface="Arial"/>
            </a:endParaRPr>
          </a:p>
        </p:txBody>
      </p:sp>
      <p:sp>
        <p:nvSpPr>
          <p:cNvPr id="14" name="TextBox 13"/>
          <p:cNvSpPr txBox="1"/>
          <p:nvPr/>
        </p:nvSpPr>
        <p:spPr>
          <a:xfrm>
            <a:off x="1685971" y="1345915"/>
            <a:ext cx="5772058" cy="477054"/>
          </a:xfrm>
          <a:prstGeom prst="rect">
            <a:avLst/>
          </a:prstGeom>
          <a:noFill/>
        </p:spPr>
        <p:txBody>
          <a:bodyPr wrap="square" rtlCol="0">
            <a:spAutoFit/>
          </a:bodyPr>
          <a:lstStyle/>
          <a:p>
            <a:pPr algn="ctr"/>
            <a:r>
              <a:rPr lang="en-US" sz="2500" dirty="0" smtClean="0">
                <a:latin typeface="Calibri" panose="020F0502020204030204" pitchFamily="34" charset="0"/>
                <a:cs typeface="Calibri" panose="020F0502020204030204" pitchFamily="34" charset="0"/>
              </a:rPr>
              <a:t>Leroy Little Bear: Terminology</a:t>
            </a:r>
            <a:endParaRPr lang="en-US" sz="2000" dirty="0">
              <a:latin typeface="Calibri" panose="020F0502020204030204" pitchFamily="34" charset="0"/>
              <a:cs typeface="Calibri" panose="020F0502020204030204" pitchFamily="34" charset="0"/>
            </a:endParaRPr>
          </a:p>
        </p:txBody>
      </p:sp>
      <p:sp>
        <p:nvSpPr>
          <p:cNvPr id="15" name="TextBox 14"/>
          <p:cNvSpPr txBox="1"/>
          <p:nvPr/>
        </p:nvSpPr>
        <p:spPr>
          <a:xfrm>
            <a:off x="1728627" y="5282862"/>
            <a:ext cx="5686746" cy="307777"/>
          </a:xfrm>
          <a:prstGeom prst="rect">
            <a:avLst/>
          </a:prstGeom>
          <a:noFill/>
        </p:spPr>
        <p:txBody>
          <a:bodyPr wrap="square" rtlCol="0">
            <a:spAutoFit/>
          </a:bodyPr>
          <a:lstStyle/>
          <a:p>
            <a:pPr algn="ctr"/>
            <a:r>
              <a:rPr lang="en-CA" dirty="0" smtClean="0">
                <a:latin typeface="Times New Roman" panose="02020603050405020304" pitchFamily="18" charset="0"/>
                <a:cs typeface="Times New Roman" panose="02020603050405020304" pitchFamily="18" charset="0"/>
                <a:hlinkClick r:id="rId5"/>
              </a:rPr>
              <a:t>www.lieutenantgovernor.ab.ca/AOE_Legacy/Member/161/Video</a:t>
            </a:r>
            <a:r>
              <a:rPr lang="en-CA" dirty="0" smtClean="0">
                <a:latin typeface="Times New Roman" panose="02020603050405020304" pitchFamily="18" charset="0"/>
                <a:cs typeface="Times New Roman" panose="02020603050405020304" pitchFamily="18" charset="0"/>
              </a:rPr>
              <a:t> </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3987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859256896"/>
              </p:ext>
            </p:extLst>
          </p:nvPr>
        </p:nvGraphicFramePr>
        <p:xfrm>
          <a:off x="171449" y="1131032"/>
          <a:ext cx="4320000" cy="1980355"/>
        </p:xfrm>
        <a:graphic>
          <a:graphicData uri="http://schemas.openxmlformats.org/drawingml/2006/table">
            <a:tbl>
              <a:tblPr firstRow="1" firstCol="1" bandRow="1">
                <a:tableStyleId>{6B0702C0-3308-47C2-AC5A-CF2954DA8921}</a:tableStyleId>
              </a:tblPr>
              <a:tblGrid>
                <a:gridCol w="1343026">
                  <a:extLst>
                    <a:ext uri="{9D8B030D-6E8A-4147-A177-3AD203B41FA5}">
                      <a16:colId xmlns:a16="http://schemas.microsoft.com/office/drawing/2014/main" val="1044897760"/>
                    </a:ext>
                  </a:extLst>
                </a:gridCol>
                <a:gridCol w="2976974">
                  <a:extLst>
                    <a:ext uri="{9D8B030D-6E8A-4147-A177-3AD203B41FA5}">
                      <a16:colId xmlns:a16="http://schemas.microsoft.com/office/drawing/2014/main" val="3013248704"/>
                    </a:ext>
                  </a:extLst>
                </a:gridCol>
              </a:tblGrid>
              <a:tr h="1980355">
                <a:tc>
                  <a:txBody>
                    <a:bodyPr/>
                    <a:lstStyle/>
                    <a:p>
                      <a:pPr marL="45720" algn="ctr">
                        <a:lnSpc>
                          <a:spcPct val="107000"/>
                        </a:lnSpc>
                        <a:spcAft>
                          <a:spcPts val="0"/>
                        </a:spcAft>
                      </a:pPr>
                      <a:r>
                        <a:rPr lang="en-CA" sz="1500" b="1" dirty="0">
                          <a:effectLst/>
                          <a:latin typeface="Calibri" panose="020F0502020204030204" pitchFamily="34" charset="0"/>
                          <a:cs typeface="Calibri" panose="020F0502020204030204" pitchFamily="34" charset="0"/>
                        </a:rPr>
                        <a:t>ABORIGINAL </a:t>
                      </a:r>
                      <a:endParaRPr lang="en-CA" sz="1100" b="1" dirty="0">
                        <a:effectLst/>
                        <a:latin typeface="Calibri" panose="020F0502020204030204" pitchFamily="34" charset="0"/>
                        <a:cs typeface="Calibri" panose="020F0502020204030204" pitchFamily="34" charset="0"/>
                      </a:endParaRPr>
                    </a:p>
                    <a:p>
                      <a:pPr algn="ctr">
                        <a:lnSpc>
                          <a:spcPct val="107000"/>
                        </a:lnSpc>
                        <a:spcAft>
                          <a:spcPts val="0"/>
                        </a:spcAft>
                      </a:pPr>
                      <a:r>
                        <a:rPr lang="en-CA" sz="1500" b="1" dirty="0">
                          <a:effectLst/>
                          <a:latin typeface="Calibri" panose="020F0502020204030204" pitchFamily="34" charset="0"/>
                          <a:cs typeface="Calibri" panose="020F0502020204030204" pitchFamily="34" charset="0"/>
                        </a:rPr>
                        <a:t>PEOPLES OF CANADA </a:t>
                      </a:r>
                      <a:endParaRPr lang="en-CA" sz="1100" b="1"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The First Peoples in Canada and their descendants. </a:t>
                      </a:r>
                    </a:p>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Includes First Nations, Métis and Inuit peoples. </a:t>
                      </a:r>
                    </a:p>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Each group is distinct and has its own history, culture, Protocols, Traditions and languages. </a:t>
                      </a:r>
                    </a:p>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Usually used as a term in government policy. </a:t>
                      </a:r>
                    </a:p>
                    <a:p>
                      <a:pPr marL="171450" indent="-171450">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Term used in the Constitution.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21401370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03021767"/>
              </p:ext>
            </p:extLst>
          </p:nvPr>
        </p:nvGraphicFramePr>
        <p:xfrm>
          <a:off x="171449" y="3463614"/>
          <a:ext cx="4320000" cy="1737360"/>
        </p:xfrm>
        <a:graphic>
          <a:graphicData uri="http://schemas.openxmlformats.org/drawingml/2006/table">
            <a:tbl>
              <a:tblPr firstRow="1" firstCol="1" bandRow="1">
                <a:tableStyleId>{6B0702C0-3308-47C2-AC5A-CF2954DA8921}</a:tableStyleId>
              </a:tblPr>
              <a:tblGrid>
                <a:gridCol w="1352551">
                  <a:extLst>
                    <a:ext uri="{9D8B030D-6E8A-4147-A177-3AD203B41FA5}">
                      <a16:colId xmlns:a16="http://schemas.microsoft.com/office/drawing/2014/main" val="2293864137"/>
                    </a:ext>
                  </a:extLst>
                </a:gridCol>
                <a:gridCol w="2967449">
                  <a:extLst>
                    <a:ext uri="{9D8B030D-6E8A-4147-A177-3AD203B41FA5}">
                      <a16:colId xmlns:a16="http://schemas.microsoft.com/office/drawing/2014/main" val="2711766912"/>
                    </a:ext>
                  </a:extLst>
                </a:gridCol>
              </a:tblGrid>
              <a:tr h="1599356">
                <a:tc>
                  <a:txBody>
                    <a:bodyPr/>
                    <a:lstStyle/>
                    <a:p>
                      <a:pPr marL="102870" marR="12700" algn="ctr">
                        <a:lnSpc>
                          <a:spcPct val="107000"/>
                        </a:lnSpc>
                        <a:spcAft>
                          <a:spcPts val="0"/>
                        </a:spcAft>
                      </a:pPr>
                      <a:r>
                        <a:rPr lang="en-CA" sz="1500" b="1" dirty="0">
                          <a:effectLst/>
                          <a:latin typeface="Calibri" panose="020F0502020204030204" pitchFamily="34" charset="0"/>
                          <a:cs typeface="Calibri" panose="020F0502020204030204" pitchFamily="34" charset="0"/>
                        </a:rPr>
                        <a:t>BILL C-31 INDIAN </a:t>
                      </a:r>
                      <a:endParaRPr lang="en-CA" sz="1100" b="1"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 person who gained or regained Indian status because of the </a:t>
                      </a:r>
                      <a:r>
                        <a:rPr lang="en-CA" sz="1200" b="0" i="1"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Act to Amend the Indian Act</a:t>
                      </a: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 1985. </a:t>
                      </a:r>
                    </a:p>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Status Indian women lost their status, band membership and all associated rights when they married non-status men prior to Bill C-31. </a:t>
                      </a:r>
                    </a:p>
                    <a:p>
                      <a:pPr marL="171450" indent="-171450">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Although gains were made with Bill C-31, challenges remain.</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84374665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980290257"/>
              </p:ext>
            </p:extLst>
          </p:nvPr>
        </p:nvGraphicFramePr>
        <p:xfrm>
          <a:off x="4610100" y="1131032"/>
          <a:ext cx="4320000" cy="1429585"/>
        </p:xfrm>
        <a:graphic>
          <a:graphicData uri="http://schemas.openxmlformats.org/drawingml/2006/table">
            <a:tbl>
              <a:tblPr firstRow="1" firstCol="1" bandRow="1">
                <a:tableStyleId>{6B0702C0-3308-47C2-AC5A-CF2954DA8921}</a:tableStyleId>
              </a:tblPr>
              <a:tblGrid>
                <a:gridCol w="1448955">
                  <a:extLst>
                    <a:ext uri="{9D8B030D-6E8A-4147-A177-3AD203B41FA5}">
                      <a16:colId xmlns:a16="http://schemas.microsoft.com/office/drawing/2014/main" val="3734870154"/>
                    </a:ext>
                  </a:extLst>
                </a:gridCol>
                <a:gridCol w="2871045">
                  <a:extLst>
                    <a:ext uri="{9D8B030D-6E8A-4147-A177-3AD203B41FA5}">
                      <a16:colId xmlns:a16="http://schemas.microsoft.com/office/drawing/2014/main" val="2898364736"/>
                    </a:ext>
                  </a:extLst>
                </a:gridCol>
              </a:tblGrid>
              <a:tr h="1429585">
                <a:tc>
                  <a:txBody>
                    <a:bodyPr/>
                    <a:lstStyle/>
                    <a:p>
                      <a:pPr marL="88265" algn="ctr">
                        <a:lnSpc>
                          <a:spcPct val="107000"/>
                        </a:lnSpc>
                        <a:spcAft>
                          <a:spcPts val="0"/>
                        </a:spcAft>
                      </a:pPr>
                      <a:r>
                        <a:rPr lang="en-CA" sz="1500" b="1" dirty="0">
                          <a:effectLst/>
                          <a:latin typeface="Calibri" panose="020F0502020204030204" pitchFamily="34" charset="0"/>
                          <a:cs typeface="Calibri" panose="020F0502020204030204" pitchFamily="34" charset="0"/>
                        </a:rPr>
                        <a:t>CEREMONIALIST </a:t>
                      </a:r>
                      <a:endParaRPr lang="en-CA" sz="1100" b="1"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 highly respected member of a First Nation or Métis community.</a:t>
                      </a:r>
                    </a:p>
                    <a:p>
                      <a:pPr marL="171450" indent="-171450">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Recognized and identified by members of the community as being knowledgeable about spirituality and spiritual practices.</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819767115"/>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980165252"/>
              </p:ext>
            </p:extLst>
          </p:nvPr>
        </p:nvGraphicFramePr>
        <p:xfrm>
          <a:off x="4610100" y="2683400"/>
          <a:ext cx="4320000" cy="3017520"/>
        </p:xfrm>
        <a:graphic>
          <a:graphicData uri="http://schemas.openxmlformats.org/drawingml/2006/table">
            <a:tbl>
              <a:tblPr firstRow="1" firstCol="1" bandRow="1">
                <a:tableStyleId>{6B0702C0-3308-47C2-AC5A-CF2954DA8921}</a:tableStyleId>
              </a:tblPr>
              <a:tblGrid>
                <a:gridCol w="1235672">
                  <a:extLst>
                    <a:ext uri="{9D8B030D-6E8A-4147-A177-3AD203B41FA5}">
                      <a16:colId xmlns:a16="http://schemas.microsoft.com/office/drawing/2014/main" val="2198975539"/>
                    </a:ext>
                  </a:extLst>
                </a:gridCol>
                <a:gridCol w="3084328">
                  <a:extLst>
                    <a:ext uri="{9D8B030D-6E8A-4147-A177-3AD203B41FA5}">
                      <a16:colId xmlns:a16="http://schemas.microsoft.com/office/drawing/2014/main" val="661989932"/>
                    </a:ext>
                  </a:extLst>
                </a:gridCol>
              </a:tblGrid>
              <a:tr h="2630762">
                <a:tc>
                  <a:txBody>
                    <a:bodyPr/>
                    <a:lstStyle/>
                    <a:p>
                      <a:pPr marL="47625" algn="ctr">
                        <a:lnSpc>
                          <a:spcPct val="107000"/>
                        </a:lnSpc>
                        <a:spcAft>
                          <a:spcPts val="0"/>
                        </a:spcAft>
                      </a:pPr>
                      <a:r>
                        <a:rPr lang="en-CA" sz="1500" b="1" dirty="0">
                          <a:effectLst/>
                          <a:latin typeface="Calibri" panose="020F0502020204030204" pitchFamily="34" charset="0"/>
                          <a:cs typeface="Calibri" panose="020F0502020204030204" pitchFamily="34" charset="0"/>
                        </a:rPr>
                        <a:t>ELDER</a:t>
                      </a:r>
                      <a:r>
                        <a:rPr lang="en-CA" sz="1500" dirty="0">
                          <a:effectLst/>
                          <a:latin typeface="Calibri" panose="020F0502020204030204" pitchFamily="34" charset="0"/>
                          <a:cs typeface="Calibri" panose="020F0502020204030204" pitchFamily="34" charset="0"/>
                        </a:rPr>
                        <a:t>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 highly respected member of a First Nation, Métis or Inuit community. </a:t>
                      </a:r>
                    </a:p>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Recognized and identified by members of the community as carrying important wisdom, Oral Traditions and knowledge of their culture. </a:t>
                      </a:r>
                    </a:p>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Shares his/her understandings through Teachings, Ceremonies, Stories and/or Songs. </a:t>
                      </a:r>
                    </a:p>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Individuals hold different gifts or talents.</a:t>
                      </a:r>
                    </a:p>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Their role and the appropriate Protocols for approaching them varies from community to community.</a:t>
                      </a:r>
                    </a:p>
                    <a:p>
                      <a:pPr marL="171450" indent="-171450">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They do not have to be a senior citizen; the carrying of knowledge and recognition by the community are the key factors in determining who they are.</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410093733"/>
                  </a:ext>
                </a:extLst>
              </a:tr>
            </a:tbl>
          </a:graphicData>
        </a:graphic>
      </p:graphicFrame>
      <p:sp>
        <p:nvSpPr>
          <p:cNvPr id="11" name="Shape 323"/>
          <p:cNvSpPr txBox="1">
            <a:spLocks/>
          </p:cNvSpPr>
          <p:nvPr/>
        </p:nvSpPr>
        <p:spPr>
          <a:xfrm>
            <a:off x="0" y="287859"/>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Avoid the Acronym</a:t>
            </a:r>
            <a:endParaRPr lang="en" sz="3800" b="1" dirty="0">
              <a:latin typeface="Arial"/>
              <a:ea typeface="Arial"/>
              <a:cs typeface="Arial"/>
              <a:sym typeface="Arial"/>
            </a:endParaRPr>
          </a:p>
        </p:txBody>
      </p:sp>
    </p:spTree>
    <p:extLst>
      <p:ext uri="{BB962C8B-B14F-4D97-AF65-F5344CB8AC3E}">
        <p14:creationId xmlns:p14="http://schemas.microsoft.com/office/powerpoint/2010/main" val="3812149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30169075"/>
              </p:ext>
            </p:extLst>
          </p:nvPr>
        </p:nvGraphicFramePr>
        <p:xfrm>
          <a:off x="215039" y="1313622"/>
          <a:ext cx="4172234" cy="2109221"/>
        </p:xfrm>
        <a:graphic>
          <a:graphicData uri="http://schemas.openxmlformats.org/drawingml/2006/table">
            <a:tbl>
              <a:tblPr firstRow="1" firstCol="1" bandRow="1">
                <a:tableStyleId>{6B0702C0-3308-47C2-AC5A-CF2954DA8921}</a:tableStyleId>
              </a:tblPr>
              <a:tblGrid>
                <a:gridCol w="1193408">
                  <a:extLst>
                    <a:ext uri="{9D8B030D-6E8A-4147-A177-3AD203B41FA5}">
                      <a16:colId xmlns:a16="http://schemas.microsoft.com/office/drawing/2014/main" val="954789781"/>
                    </a:ext>
                  </a:extLst>
                </a:gridCol>
                <a:gridCol w="2978826">
                  <a:extLst>
                    <a:ext uri="{9D8B030D-6E8A-4147-A177-3AD203B41FA5}">
                      <a16:colId xmlns:a16="http://schemas.microsoft.com/office/drawing/2014/main" val="4250144364"/>
                    </a:ext>
                  </a:extLst>
                </a:gridCol>
              </a:tblGrid>
              <a:tr h="2109221">
                <a:tc>
                  <a:txBody>
                    <a:bodyPr/>
                    <a:lstStyle/>
                    <a:p>
                      <a:pPr marL="42545" algn="ctr">
                        <a:lnSpc>
                          <a:spcPct val="107000"/>
                        </a:lnSpc>
                        <a:spcAft>
                          <a:spcPts val="0"/>
                        </a:spcAft>
                      </a:pPr>
                      <a:r>
                        <a:rPr lang="en-CA" sz="1500" b="1" dirty="0">
                          <a:effectLst/>
                          <a:latin typeface="Calibri" panose="020F0502020204030204" pitchFamily="34" charset="0"/>
                          <a:cs typeface="Calibri" panose="020F0502020204030204" pitchFamily="34" charset="0"/>
                        </a:rPr>
                        <a:t>FNMI</a:t>
                      </a:r>
                      <a:r>
                        <a:rPr lang="en-CA" sz="1500" dirty="0">
                          <a:effectLst/>
                          <a:latin typeface="Calibri" panose="020F0502020204030204" pitchFamily="34" charset="0"/>
                          <a:cs typeface="Calibri" panose="020F0502020204030204" pitchFamily="34" charset="0"/>
                        </a:rPr>
                        <a:t>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An acronym used in many Alberta educational publications that suggests that Indigenous Peoples are part of a homogenous group and therefore ignores the complexity and diversity of the Indigenous Peoples who inhabit Alberta.</a:t>
                      </a:r>
                    </a:p>
                    <a:p>
                      <a:pPr marL="171450" indent="-171450">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This acronym should not be used to refer to First Nations, Métis and/or Inuit peoples as it is considered offensive by many and often misunderstood.</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237978037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76958020"/>
              </p:ext>
            </p:extLst>
          </p:nvPr>
        </p:nvGraphicFramePr>
        <p:xfrm>
          <a:off x="215040" y="3582865"/>
          <a:ext cx="4172234" cy="1499932"/>
        </p:xfrm>
        <a:graphic>
          <a:graphicData uri="http://schemas.openxmlformats.org/drawingml/2006/table">
            <a:tbl>
              <a:tblPr firstRow="1" firstCol="1" bandRow="1">
                <a:tableStyleId>{6B0702C0-3308-47C2-AC5A-CF2954DA8921}</a:tableStyleId>
              </a:tblPr>
              <a:tblGrid>
                <a:gridCol w="1198124">
                  <a:extLst>
                    <a:ext uri="{9D8B030D-6E8A-4147-A177-3AD203B41FA5}">
                      <a16:colId xmlns:a16="http://schemas.microsoft.com/office/drawing/2014/main" val="3785052644"/>
                    </a:ext>
                  </a:extLst>
                </a:gridCol>
                <a:gridCol w="2974110">
                  <a:extLst>
                    <a:ext uri="{9D8B030D-6E8A-4147-A177-3AD203B41FA5}">
                      <a16:colId xmlns:a16="http://schemas.microsoft.com/office/drawing/2014/main" val="2042409139"/>
                    </a:ext>
                  </a:extLst>
                </a:gridCol>
              </a:tblGrid>
              <a:tr h="1499932">
                <a:tc>
                  <a:txBody>
                    <a:bodyPr/>
                    <a:lstStyle/>
                    <a:p>
                      <a:pPr algn="ctr">
                        <a:lnSpc>
                          <a:spcPct val="107000"/>
                        </a:lnSpc>
                        <a:spcAft>
                          <a:spcPts val="0"/>
                        </a:spcAft>
                      </a:pPr>
                      <a:r>
                        <a:rPr lang="en-CA" sz="1500" b="1" dirty="0">
                          <a:effectLst/>
                          <a:latin typeface="Calibri" panose="020F0502020204030204" pitchFamily="34" charset="0"/>
                          <a:cs typeface="Calibri" panose="020F0502020204030204" pitchFamily="34" charset="0"/>
                        </a:rPr>
                        <a:t>INDIGENOUS PEOPLES </a:t>
                      </a:r>
                      <a:endParaRPr lang="en-CA" sz="1100" b="1"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Term used globally to refer to the original inhabitants of any region. </a:t>
                      </a:r>
                    </a:p>
                    <a:p>
                      <a:pPr marL="171450" indent="-171450">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Includes the three groups of Indigenous Peoples in Canada—First Nations, Métis and Inuit.</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416160204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40574545"/>
              </p:ext>
            </p:extLst>
          </p:nvPr>
        </p:nvGraphicFramePr>
        <p:xfrm>
          <a:off x="4571999" y="1313622"/>
          <a:ext cx="4320000" cy="1902406"/>
        </p:xfrm>
        <a:graphic>
          <a:graphicData uri="http://schemas.openxmlformats.org/drawingml/2006/table">
            <a:tbl>
              <a:tblPr firstRow="1" firstCol="1" bandRow="1">
                <a:tableStyleId>{6B0702C0-3308-47C2-AC5A-CF2954DA8921}</a:tableStyleId>
              </a:tblPr>
              <a:tblGrid>
                <a:gridCol w="1282143">
                  <a:extLst>
                    <a:ext uri="{9D8B030D-6E8A-4147-A177-3AD203B41FA5}">
                      <a16:colId xmlns:a16="http://schemas.microsoft.com/office/drawing/2014/main" val="3705358351"/>
                    </a:ext>
                  </a:extLst>
                </a:gridCol>
                <a:gridCol w="3037857">
                  <a:extLst>
                    <a:ext uri="{9D8B030D-6E8A-4147-A177-3AD203B41FA5}">
                      <a16:colId xmlns:a16="http://schemas.microsoft.com/office/drawing/2014/main" val="2195192595"/>
                    </a:ext>
                  </a:extLst>
                </a:gridCol>
              </a:tblGrid>
              <a:tr h="1902406">
                <a:tc>
                  <a:txBody>
                    <a:bodyPr/>
                    <a:lstStyle/>
                    <a:p>
                      <a:pPr marL="43815" algn="ctr">
                        <a:lnSpc>
                          <a:spcPct val="107000"/>
                        </a:lnSpc>
                        <a:spcAft>
                          <a:spcPts val="0"/>
                        </a:spcAft>
                      </a:pPr>
                      <a:r>
                        <a:rPr lang="en-CA" sz="1500" b="1" dirty="0">
                          <a:effectLst/>
                          <a:latin typeface="Calibri" panose="020F0502020204030204" pitchFamily="34" charset="0"/>
                          <a:cs typeface="Calibri" panose="020F0502020204030204" pitchFamily="34" charset="0"/>
                        </a:rPr>
                        <a:t>INUIT </a:t>
                      </a:r>
                      <a:endParaRPr lang="en-CA" sz="1100" b="1"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“The people” in Inuktitut language. </a:t>
                      </a:r>
                    </a:p>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This term is plural, while the singular form is Inuk. </a:t>
                      </a:r>
                    </a:p>
                    <a:p>
                      <a:pPr marL="171450" indent="-171450">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The Indigenous Peoples in northern Canada who live in Nunavut, the Yukon, Northwest Territories, northern Quebec and northern Labrador. This specific group originated in the central and eastern Arctic and Inuvialuit originated in the western Arctic.</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920132655"/>
                  </a:ext>
                </a:extLst>
              </a:tr>
            </a:tbl>
          </a:graphicData>
        </a:graphic>
      </p:graphicFrame>
      <p:sp>
        <p:nvSpPr>
          <p:cNvPr id="9" name="Shape 323"/>
          <p:cNvSpPr txBox="1">
            <a:spLocks/>
          </p:cNvSpPr>
          <p:nvPr/>
        </p:nvSpPr>
        <p:spPr>
          <a:xfrm>
            <a:off x="0" y="287859"/>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Avoid the Acronym</a:t>
            </a:r>
            <a:endParaRPr lang="en" sz="3800" b="1" dirty="0">
              <a:latin typeface="Arial"/>
              <a:ea typeface="Arial"/>
              <a:cs typeface="Arial"/>
              <a:sym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1444050665"/>
              </p:ext>
            </p:extLst>
          </p:nvPr>
        </p:nvGraphicFramePr>
        <p:xfrm>
          <a:off x="4571999" y="3422843"/>
          <a:ext cx="4320000" cy="1097344"/>
        </p:xfrm>
        <a:graphic>
          <a:graphicData uri="http://schemas.openxmlformats.org/drawingml/2006/table">
            <a:tbl>
              <a:tblPr firstRow="1" firstCol="1" bandRow="1">
                <a:tableStyleId>{6B0702C0-3308-47C2-AC5A-CF2954DA8921}</a:tableStyleId>
              </a:tblPr>
              <a:tblGrid>
                <a:gridCol w="1497203">
                  <a:extLst>
                    <a:ext uri="{9D8B030D-6E8A-4147-A177-3AD203B41FA5}">
                      <a16:colId xmlns:a16="http://schemas.microsoft.com/office/drawing/2014/main" val="3363849262"/>
                    </a:ext>
                  </a:extLst>
                </a:gridCol>
                <a:gridCol w="2822797">
                  <a:extLst>
                    <a:ext uri="{9D8B030D-6E8A-4147-A177-3AD203B41FA5}">
                      <a16:colId xmlns:a16="http://schemas.microsoft.com/office/drawing/2014/main" val="2131623680"/>
                    </a:ext>
                  </a:extLst>
                </a:gridCol>
              </a:tblGrid>
              <a:tr h="1097344">
                <a:tc>
                  <a:txBody>
                    <a:bodyPr/>
                    <a:lstStyle/>
                    <a:p>
                      <a:pPr algn="ctr">
                        <a:lnSpc>
                          <a:spcPct val="107000"/>
                        </a:lnSpc>
                        <a:spcAft>
                          <a:spcPts val="0"/>
                        </a:spcAft>
                      </a:pPr>
                      <a:r>
                        <a:rPr lang="en-CA" sz="1500" b="1" dirty="0">
                          <a:effectLst/>
                          <a:latin typeface="Calibri" panose="020F0502020204030204" pitchFamily="34" charset="0"/>
                          <a:cs typeface="Calibri" panose="020F0502020204030204" pitchFamily="34" charset="0"/>
                        </a:rPr>
                        <a:t>KNOWLEDGE KEEPER </a:t>
                      </a:r>
                      <a:endParaRPr lang="en-CA" sz="1100" b="1"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marR="5080" lvl="0" indent="-171450">
                        <a:lnSpc>
                          <a:spcPct val="100000"/>
                        </a:lnSpc>
                        <a:spcAft>
                          <a:spcPts val="0"/>
                        </a:spcAft>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 member of a First Nations, Métis or Inuit community. Recognized and identified by Elders of the community as being knowledgeable about Cultural Practices, Products or worldviews.</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713557079"/>
                  </a:ext>
                </a:extLst>
              </a:tr>
            </a:tbl>
          </a:graphicData>
        </a:graphic>
      </p:graphicFrame>
    </p:spTree>
    <p:extLst>
      <p:ext uri="{BB962C8B-B14F-4D97-AF65-F5344CB8AC3E}">
        <p14:creationId xmlns:p14="http://schemas.microsoft.com/office/powerpoint/2010/main" val="1385043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602"/>
        <p:cNvGrpSpPr/>
        <p:nvPr/>
      </p:nvGrpSpPr>
      <p:grpSpPr>
        <a:xfrm>
          <a:off x="0" y="0"/>
          <a:ext cx="0" cy="0"/>
          <a:chOff x="0" y="0"/>
          <a:chExt cx="0" cy="0"/>
        </a:xfrm>
      </p:grpSpPr>
      <p:sp>
        <p:nvSpPr>
          <p:cNvPr id="4" name="Google Shape;194;p32"/>
          <p:cNvSpPr txBox="1">
            <a:spLocks noGrp="1"/>
          </p:cNvSpPr>
          <p:nvPr>
            <p:ph type="ctrTitle"/>
          </p:nvPr>
        </p:nvSpPr>
        <p:spPr>
          <a:xfrm>
            <a:off x="3257549" y="9941"/>
            <a:ext cx="5886450" cy="1023730"/>
          </a:xfrm>
          <a:prstGeom prst="rect">
            <a:avLst/>
          </a:prstGeom>
          <a:noFill/>
          <a:ln>
            <a:noFill/>
          </a:ln>
        </p:spPr>
        <p:txBody>
          <a:bodyPr spcFirstLastPara="1" wrap="square" lIns="91425" tIns="91425" rIns="91425" bIns="91425" anchor="ctr" anchorCtr="0">
            <a:noAutofit/>
          </a:bodyPr>
          <a:lstStyle/>
          <a:p>
            <a:pPr marL="0" marR="0" lvl="0" indent="0" rtl="0">
              <a:lnSpc>
                <a:spcPct val="115000"/>
              </a:lnSpc>
              <a:spcBef>
                <a:spcPts val="0"/>
              </a:spcBef>
              <a:spcAft>
                <a:spcPts val="0"/>
              </a:spcAft>
              <a:buClr>
                <a:srgbClr val="000000"/>
              </a:buClr>
              <a:buSzPts val="4000"/>
              <a:buFont typeface="Arial"/>
              <a:buNone/>
            </a:pPr>
            <a:r>
              <a:rPr lang="en-CA" sz="3000" b="1" i="0" u="none" strike="noStrike" cap="none" dirty="0">
                <a:solidFill>
                  <a:schemeClr val="tx1"/>
                </a:solidFill>
                <a:latin typeface="Arial"/>
                <a:ea typeface="Arial"/>
                <a:cs typeface="Arial"/>
                <a:sym typeface="Arial"/>
              </a:rPr>
              <a:t>Treaty 6 Acknowledgement</a:t>
            </a:r>
            <a:endParaRPr sz="3000" b="1" i="0" u="none" strike="noStrike" cap="none" dirty="0">
              <a:solidFill>
                <a:schemeClr val="tx1"/>
              </a:solidFill>
              <a:sym typeface="Calibri"/>
            </a:endParaRPr>
          </a:p>
        </p:txBody>
      </p:sp>
      <p:sp>
        <p:nvSpPr>
          <p:cNvPr id="5" name="Google Shape;193;p32"/>
          <p:cNvSpPr txBox="1">
            <a:spLocks/>
          </p:cNvSpPr>
          <p:nvPr/>
        </p:nvSpPr>
        <p:spPr>
          <a:xfrm>
            <a:off x="3320774" y="1033671"/>
            <a:ext cx="5760000" cy="5372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50800" indent="0" algn="ctr">
              <a:buSzPts val="2800"/>
              <a:buFont typeface="Arial"/>
              <a:buNone/>
            </a:pPr>
            <a:r>
              <a:rPr lang="en-US" sz="2500" dirty="0" smtClean="0">
                <a:latin typeface="Calibri" panose="020F0502020204030204" pitchFamily="34" charset="0"/>
                <a:ea typeface="Tahoma" panose="020B0604030504040204" pitchFamily="34" charset="0"/>
                <a:cs typeface="Calibri" panose="020F0502020204030204" pitchFamily="34" charset="0"/>
              </a:rPr>
              <a:t>The Alberta Teachers’ Association acknowledges Treaty 6 territory—the ancestral and traditional territory of the Cree, Dene, Blackfoot, Saulteaux, Nakota Sioux, as well as the Métis. We acknowledge the many First Nations, Métis and Inuit whose footsteps have marked these lands for generations. We are grateful for the traditional Knowledge Keepers and Elders who are still with us today and those who have gone before us. We recognize the land as an act of reconciliation and gratitude to those whose territory we reside on or are visiting.</a:t>
            </a:r>
            <a:endParaRPr lang="en-US" sz="2500" dirty="0">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53145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43641014"/>
              </p:ext>
            </p:extLst>
          </p:nvPr>
        </p:nvGraphicFramePr>
        <p:xfrm>
          <a:off x="252000" y="1262672"/>
          <a:ext cx="4320000" cy="3017520"/>
        </p:xfrm>
        <a:graphic>
          <a:graphicData uri="http://schemas.openxmlformats.org/drawingml/2006/table">
            <a:tbl>
              <a:tblPr firstRow="1" firstCol="1" bandRow="1">
                <a:tableStyleId>{6B0702C0-3308-47C2-AC5A-CF2954DA8921}</a:tableStyleId>
              </a:tblPr>
              <a:tblGrid>
                <a:gridCol w="736314">
                  <a:extLst>
                    <a:ext uri="{9D8B030D-6E8A-4147-A177-3AD203B41FA5}">
                      <a16:colId xmlns:a16="http://schemas.microsoft.com/office/drawing/2014/main" val="2532249033"/>
                    </a:ext>
                  </a:extLst>
                </a:gridCol>
                <a:gridCol w="3583686">
                  <a:extLst>
                    <a:ext uri="{9D8B030D-6E8A-4147-A177-3AD203B41FA5}">
                      <a16:colId xmlns:a16="http://schemas.microsoft.com/office/drawing/2014/main" val="2565600253"/>
                    </a:ext>
                  </a:extLst>
                </a:gridCol>
              </a:tblGrid>
              <a:tr h="2613784">
                <a:tc>
                  <a:txBody>
                    <a:bodyPr/>
                    <a:lstStyle/>
                    <a:p>
                      <a:pPr marL="33020" algn="ctr">
                        <a:lnSpc>
                          <a:spcPct val="107000"/>
                        </a:lnSpc>
                        <a:spcAft>
                          <a:spcPts val="0"/>
                        </a:spcAft>
                      </a:pPr>
                      <a:r>
                        <a:rPr lang="en-CA" sz="1500" b="1" dirty="0">
                          <a:effectLst/>
                          <a:latin typeface="Calibri" panose="020F0502020204030204" pitchFamily="34" charset="0"/>
                          <a:cs typeface="Calibri" panose="020F0502020204030204" pitchFamily="34" charset="0"/>
                        </a:rPr>
                        <a:t>MÉTIS</a:t>
                      </a:r>
                      <a:r>
                        <a:rPr lang="en-CA" sz="1200" dirty="0">
                          <a:effectLst/>
                          <a:latin typeface="Calibri" panose="020F0502020204030204" pitchFamily="34" charset="0"/>
                          <a:cs typeface="Calibri" panose="020F0502020204030204" pitchFamily="34" charset="0"/>
                        </a:rPr>
                        <a:t>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One of the three distinct Aboriginal Peoples of Canada recognized in the 1982 Canadian constitution.  </a:t>
                      </a:r>
                    </a:p>
                    <a:p>
                      <a:pPr marL="171450" lvl="0" indent="-171450" fontAlgn="base">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Their communities and distinct culture were established with the growth of the fur trade prior to the North-West Territories becoming part of Canada. They played a crucial role in the development and success of the fur trade throughout the Canadian west.  </a:t>
                      </a:r>
                    </a:p>
                    <a:p>
                      <a:pPr marL="171450" indent="-171450">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Many Canadians have mixed Aboriginal and non-Aboriginal ancestry but that does not, in and of itself, make them Métis. Métis in Alberta are Aboriginal people who are related by kinship to, but culturally distinct from other Aboriginal people, possessing their own </a:t>
                      </a:r>
                      <a:r>
                        <a:rPr lang="en-CA" sz="1200" b="0" i="0" u="none" strike="noStrike" cap="none" dirty="0" err="1" smtClean="0">
                          <a:solidFill>
                            <a:schemeClr val="tx1"/>
                          </a:solidFill>
                          <a:effectLst/>
                          <a:latin typeface="Calibri" panose="020F0502020204030204" pitchFamily="34" charset="0"/>
                          <a:ea typeface="+mn-ea"/>
                          <a:cs typeface="Calibri" panose="020F0502020204030204" pitchFamily="34" charset="0"/>
                          <a:sym typeface="Arial"/>
                        </a:rPr>
                        <a:t>Michif</a:t>
                      </a: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 language, customs, traditions and relationships to land.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94277776"/>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45819564"/>
              </p:ext>
            </p:extLst>
          </p:nvPr>
        </p:nvGraphicFramePr>
        <p:xfrm>
          <a:off x="4667587" y="1262672"/>
          <a:ext cx="4320000" cy="952951"/>
        </p:xfrm>
        <a:graphic>
          <a:graphicData uri="http://schemas.openxmlformats.org/drawingml/2006/table">
            <a:tbl>
              <a:tblPr firstRow="1" firstCol="1" bandRow="1">
                <a:tableStyleId>{6B0702C0-3308-47C2-AC5A-CF2954DA8921}</a:tableStyleId>
              </a:tblPr>
              <a:tblGrid>
                <a:gridCol w="1243686">
                  <a:extLst>
                    <a:ext uri="{9D8B030D-6E8A-4147-A177-3AD203B41FA5}">
                      <a16:colId xmlns:a16="http://schemas.microsoft.com/office/drawing/2014/main" val="2211445349"/>
                    </a:ext>
                  </a:extLst>
                </a:gridCol>
                <a:gridCol w="3076314">
                  <a:extLst>
                    <a:ext uri="{9D8B030D-6E8A-4147-A177-3AD203B41FA5}">
                      <a16:colId xmlns:a16="http://schemas.microsoft.com/office/drawing/2014/main" val="3544359421"/>
                    </a:ext>
                  </a:extLst>
                </a:gridCol>
              </a:tblGrid>
              <a:tr h="952951">
                <a:tc>
                  <a:txBody>
                    <a:bodyPr/>
                    <a:lstStyle/>
                    <a:p>
                      <a:pPr algn="ctr">
                        <a:lnSpc>
                          <a:spcPct val="107000"/>
                        </a:lnSpc>
                        <a:spcAft>
                          <a:spcPts val="0"/>
                        </a:spcAft>
                      </a:pPr>
                      <a:r>
                        <a:rPr lang="en-CA" sz="1500" b="1" dirty="0">
                          <a:effectLst/>
                          <a:latin typeface="Calibri" panose="020F0502020204030204" pitchFamily="34" charset="0"/>
                          <a:cs typeface="Calibri" panose="020F0502020204030204" pitchFamily="34" charset="0"/>
                        </a:rPr>
                        <a:t>NON-STATUS INDIAN </a:t>
                      </a:r>
                      <a:endParaRPr lang="en-CA" sz="1100" b="1"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lvl="0" indent="-171450">
                        <a:lnSpc>
                          <a:spcPct val="100000"/>
                        </a:lnSpc>
                        <a:spcAft>
                          <a:spcPts val="0"/>
                        </a:spcAft>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 First Nations person who is not registered or who has lost their status under the </a:t>
                      </a:r>
                      <a:r>
                        <a:rPr lang="en-CA" sz="1200" b="0" i="1"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Indian Act</a:t>
                      </a:r>
                      <a:r>
                        <a:rPr lang="en-CA" sz="105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t>
                      </a:r>
                      <a:endParaRPr lang="en-CA" sz="10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41997928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25639301"/>
              </p:ext>
            </p:extLst>
          </p:nvPr>
        </p:nvGraphicFramePr>
        <p:xfrm>
          <a:off x="4667587" y="2459795"/>
          <a:ext cx="4320000" cy="1128772"/>
        </p:xfrm>
        <a:graphic>
          <a:graphicData uri="http://schemas.openxmlformats.org/drawingml/2006/table">
            <a:tbl>
              <a:tblPr firstRow="1" firstCol="1" bandRow="1">
                <a:tableStyleId>{6B0702C0-3308-47C2-AC5A-CF2954DA8921}</a:tableStyleId>
              </a:tblPr>
              <a:tblGrid>
                <a:gridCol w="1243686">
                  <a:extLst>
                    <a:ext uri="{9D8B030D-6E8A-4147-A177-3AD203B41FA5}">
                      <a16:colId xmlns:a16="http://schemas.microsoft.com/office/drawing/2014/main" val="3051012543"/>
                    </a:ext>
                  </a:extLst>
                </a:gridCol>
                <a:gridCol w="3076314">
                  <a:extLst>
                    <a:ext uri="{9D8B030D-6E8A-4147-A177-3AD203B41FA5}">
                      <a16:colId xmlns:a16="http://schemas.microsoft.com/office/drawing/2014/main" val="1072964973"/>
                    </a:ext>
                  </a:extLst>
                </a:gridCol>
              </a:tblGrid>
              <a:tr h="1128772">
                <a:tc>
                  <a:txBody>
                    <a:bodyPr/>
                    <a:lstStyle/>
                    <a:p>
                      <a:pPr marL="34290" algn="ctr">
                        <a:lnSpc>
                          <a:spcPct val="107000"/>
                        </a:lnSpc>
                        <a:spcAft>
                          <a:spcPts val="0"/>
                        </a:spcAft>
                      </a:pPr>
                      <a:r>
                        <a:rPr lang="en-CA" sz="1500" b="1" dirty="0">
                          <a:effectLst/>
                          <a:latin typeface="Calibri" panose="020F0502020204030204" pitchFamily="34" charset="0"/>
                          <a:cs typeface="Calibri" panose="020F0502020204030204" pitchFamily="34" charset="0"/>
                        </a:rPr>
                        <a:t>STATUS/ </a:t>
                      </a:r>
                      <a:endParaRPr lang="en-CA" sz="1100" b="1" dirty="0">
                        <a:effectLst/>
                        <a:latin typeface="Calibri" panose="020F0502020204030204" pitchFamily="34" charset="0"/>
                        <a:cs typeface="Calibri" panose="020F0502020204030204" pitchFamily="34" charset="0"/>
                      </a:endParaRPr>
                    </a:p>
                    <a:p>
                      <a:pPr algn="ctr">
                        <a:lnSpc>
                          <a:spcPct val="107000"/>
                        </a:lnSpc>
                        <a:spcAft>
                          <a:spcPts val="0"/>
                        </a:spcAft>
                      </a:pPr>
                      <a:r>
                        <a:rPr lang="en-CA" sz="1500" b="1" dirty="0">
                          <a:effectLst/>
                          <a:latin typeface="Calibri" panose="020F0502020204030204" pitchFamily="34" charset="0"/>
                          <a:cs typeface="Calibri" panose="020F0502020204030204" pitchFamily="34" charset="0"/>
                        </a:rPr>
                        <a:t>REGISTERED INDIAN </a:t>
                      </a:r>
                      <a:endParaRPr lang="en-CA" sz="1100" b="1"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lvl="0" indent="-171450">
                        <a:lnSpc>
                          <a:spcPct val="100000"/>
                        </a:lnSpc>
                        <a:spcAft>
                          <a:spcPts val="0"/>
                        </a:spcAft>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 First Nations person who meets the requirements and is registered with the Canadian government under the </a:t>
                      </a:r>
                      <a:r>
                        <a:rPr lang="en-CA" sz="1200" b="0" i="1"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Indian Act</a:t>
                      </a: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64140964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555157587"/>
              </p:ext>
            </p:extLst>
          </p:nvPr>
        </p:nvGraphicFramePr>
        <p:xfrm>
          <a:off x="4667587" y="3818022"/>
          <a:ext cx="4320000" cy="890414"/>
        </p:xfrm>
        <a:graphic>
          <a:graphicData uri="http://schemas.openxmlformats.org/drawingml/2006/table">
            <a:tbl>
              <a:tblPr firstRow="1" firstCol="1" bandRow="1">
                <a:tableStyleId>{6B0702C0-3308-47C2-AC5A-CF2954DA8921}</a:tableStyleId>
              </a:tblPr>
              <a:tblGrid>
                <a:gridCol w="1235673">
                  <a:extLst>
                    <a:ext uri="{9D8B030D-6E8A-4147-A177-3AD203B41FA5}">
                      <a16:colId xmlns:a16="http://schemas.microsoft.com/office/drawing/2014/main" val="200947037"/>
                    </a:ext>
                  </a:extLst>
                </a:gridCol>
                <a:gridCol w="3084327">
                  <a:extLst>
                    <a:ext uri="{9D8B030D-6E8A-4147-A177-3AD203B41FA5}">
                      <a16:colId xmlns:a16="http://schemas.microsoft.com/office/drawing/2014/main" val="3430908514"/>
                    </a:ext>
                  </a:extLst>
                </a:gridCol>
              </a:tblGrid>
              <a:tr h="890414">
                <a:tc>
                  <a:txBody>
                    <a:bodyPr/>
                    <a:lstStyle/>
                    <a:p>
                      <a:pPr marL="130810" algn="ctr">
                        <a:lnSpc>
                          <a:spcPct val="107000"/>
                        </a:lnSpc>
                        <a:spcAft>
                          <a:spcPts val="0"/>
                        </a:spcAft>
                      </a:pPr>
                      <a:r>
                        <a:rPr lang="en-CA" sz="1500" b="1" dirty="0">
                          <a:effectLst/>
                          <a:latin typeface="Calibri" panose="020F0502020204030204" pitchFamily="34" charset="0"/>
                          <a:cs typeface="Calibri" panose="020F0502020204030204" pitchFamily="34" charset="0"/>
                        </a:rPr>
                        <a:t>TREATY INDIAN </a:t>
                      </a:r>
                      <a:endParaRPr lang="en-CA" sz="1100" b="1" dirty="0">
                        <a:effectLst/>
                        <a:latin typeface="Calibri" panose="020F0502020204030204" pitchFamily="34" charset="0"/>
                        <a:ea typeface="Calibri" panose="020F0502020204030204" pitchFamily="34" charset="0"/>
                        <a:cs typeface="Calibri" panose="020F0502020204030204" pitchFamily="34" charset="0"/>
                      </a:endParaRPr>
                    </a:p>
                  </a:txBody>
                  <a:tcPr marL="0" marR="47625" marT="3175" marB="3175" anchor="ctr"/>
                </a:tc>
                <a:tc>
                  <a:txBody>
                    <a:bodyPr/>
                    <a:lstStyle/>
                    <a:p>
                      <a:pPr marL="171450" lvl="0" indent="-171450">
                        <a:lnSpc>
                          <a:spcPct val="100000"/>
                        </a:lnSpc>
                        <a:spcAft>
                          <a:spcPts val="0"/>
                        </a:spcAft>
                        <a:buFont typeface="Arial" panose="020B0604020202020204" pitchFamily="34" charset="0"/>
                        <a:buChar char="•"/>
                      </a:pPr>
                      <a:r>
                        <a:rPr lang="en-CA" sz="1200" b="0" i="0" u="none" strike="noStrike" cap="none" dirty="0" smtClean="0">
                          <a:solidFill>
                            <a:schemeClr val="tx1"/>
                          </a:solidFill>
                          <a:effectLst/>
                          <a:latin typeface="Calibri" panose="020F0502020204030204" pitchFamily="34" charset="0"/>
                          <a:ea typeface="+mn-ea"/>
                          <a:cs typeface="Calibri" panose="020F0502020204030204" pitchFamily="34" charset="0"/>
                          <a:sym typeface="Arial"/>
                        </a:rPr>
                        <a:t>A status Indian whose ancestors signed treaty with the Crown.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2220924461"/>
                  </a:ext>
                </a:extLst>
              </a:tr>
            </a:tbl>
          </a:graphicData>
        </a:graphic>
      </p:graphicFrame>
      <p:sp>
        <p:nvSpPr>
          <p:cNvPr id="8" name="Shape 323"/>
          <p:cNvSpPr txBox="1">
            <a:spLocks/>
          </p:cNvSpPr>
          <p:nvPr/>
        </p:nvSpPr>
        <p:spPr>
          <a:xfrm>
            <a:off x="0" y="286327"/>
            <a:ext cx="9144000" cy="854259"/>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Avoid the Acronym</a:t>
            </a:r>
            <a:endParaRPr lang="en" sz="3800" b="1" dirty="0">
              <a:latin typeface="Arial"/>
              <a:ea typeface="Arial"/>
              <a:cs typeface="Arial"/>
              <a:sym typeface="Arial"/>
            </a:endParaRPr>
          </a:p>
        </p:txBody>
      </p:sp>
    </p:spTree>
    <p:extLst>
      <p:ext uri="{BB962C8B-B14F-4D97-AF65-F5344CB8AC3E}">
        <p14:creationId xmlns:p14="http://schemas.microsoft.com/office/powerpoint/2010/main" val="1934415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15" name="Picture 14"/>
          <p:cNvPicPr>
            <a:picLocks noChangeAspect="1"/>
          </p:cNvPicPr>
          <p:nvPr/>
        </p:nvPicPr>
        <p:blipFill>
          <a:blip r:embed="rId4"/>
          <a:stretch>
            <a:fillRect/>
          </a:stretch>
        </p:blipFill>
        <p:spPr>
          <a:xfrm>
            <a:off x="3081612" y="1140586"/>
            <a:ext cx="2980775" cy="3907571"/>
          </a:xfrm>
          <a:prstGeom prst="rect">
            <a:avLst/>
          </a:prstGeom>
        </p:spPr>
      </p:pic>
      <p:sp>
        <p:nvSpPr>
          <p:cNvPr id="7" name="TextBox 6"/>
          <p:cNvSpPr txBox="1"/>
          <p:nvPr/>
        </p:nvSpPr>
        <p:spPr>
          <a:xfrm>
            <a:off x="1578689" y="5282862"/>
            <a:ext cx="5986623" cy="523220"/>
          </a:xfrm>
          <a:prstGeom prst="rect">
            <a:avLst/>
          </a:prstGeom>
          <a:noFill/>
        </p:spPr>
        <p:txBody>
          <a:bodyPr wrap="square" rtlCol="0">
            <a:spAutoFit/>
          </a:bodyPr>
          <a:lstStyle/>
          <a:p>
            <a:pPr algn="ctr"/>
            <a:r>
              <a:rPr lang="en-CA" dirty="0" smtClean="0">
                <a:latin typeface="Times New Roman" panose="02020603050405020304" pitchFamily="18" charset="0"/>
                <a:cs typeface="Times New Roman" panose="02020603050405020304" pitchFamily="18" charset="0"/>
                <a:hlinkClick r:id="rId5"/>
              </a:rPr>
              <a:t>www.teachers.ab.ca/SiteCollectionDocuments/ATA/For%20Members/ProfessionalDevelopment/Walking%20Together/PD-WT-16a%20-</a:t>
            </a:r>
            <a:r>
              <a:rPr lang="en-CA" dirty="0">
                <a:latin typeface="Times New Roman" panose="02020603050405020304" pitchFamily="18" charset="0"/>
                <a:cs typeface="Times New Roman" panose="02020603050405020304" pitchFamily="18" charset="0"/>
                <a:hlinkClick r:id="rId5"/>
              </a:rPr>
              <a:t>%</a:t>
            </a:r>
            <a:r>
              <a:rPr lang="en-CA" dirty="0" smtClean="0">
                <a:latin typeface="Times New Roman" panose="02020603050405020304" pitchFamily="18" charset="0"/>
                <a:cs typeface="Times New Roman" panose="02020603050405020304" pitchFamily="18" charset="0"/>
                <a:hlinkClick r:id="rId5"/>
              </a:rPr>
              <a:t>20Terminology.pdf</a:t>
            </a:r>
            <a:endParaRPr lang="en-CA" dirty="0">
              <a:latin typeface="Times New Roman" panose="02020603050405020304" pitchFamily="18" charset="0"/>
              <a:cs typeface="Times New Roman" panose="02020603050405020304" pitchFamily="18" charset="0"/>
            </a:endParaRPr>
          </a:p>
        </p:txBody>
      </p:sp>
      <p:sp>
        <p:nvSpPr>
          <p:cNvPr id="5" name="Shape 323"/>
          <p:cNvSpPr txBox="1">
            <a:spLocks/>
          </p:cNvSpPr>
          <p:nvPr/>
        </p:nvSpPr>
        <p:spPr>
          <a:xfrm>
            <a:off x="0" y="286327"/>
            <a:ext cx="9144000" cy="854259"/>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Avoid the Acronym</a:t>
            </a:r>
            <a:endParaRPr lang="en" sz="3800" b="1" dirty="0">
              <a:latin typeface="Arial"/>
              <a:ea typeface="Arial"/>
              <a:cs typeface="Arial"/>
              <a:sym typeface="Arial"/>
            </a:endParaRPr>
          </a:p>
        </p:txBody>
      </p:sp>
    </p:spTree>
    <p:extLst>
      <p:ext uri="{BB962C8B-B14F-4D97-AF65-F5344CB8AC3E}">
        <p14:creationId xmlns:p14="http://schemas.microsoft.com/office/powerpoint/2010/main" val="1112729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grpSp>
        <p:nvGrpSpPr>
          <p:cNvPr id="14" name="Group 13"/>
          <p:cNvGrpSpPr/>
          <p:nvPr/>
        </p:nvGrpSpPr>
        <p:grpSpPr>
          <a:xfrm>
            <a:off x="1820694" y="958243"/>
            <a:ext cx="5860217" cy="5678627"/>
            <a:chOff x="1925469" y="710593"/>
            <a:chExt cx="5860217" cy="5678627"/>
          </a:xfrm>
        </p:grpSpPr>
        <p:grpSp>
          <p:nvGrpSpPr>
            <p:cNvPr id="3" name="Group 2"/>
            <p:cNvGrpSpPr/>
            <p:nvPr/>
          </p:nvGrpSpPr>
          <p:grpSpPr>
            <a:xfrm>
              <a:off x="1925469" y="710593"/>
              <a:ext cx="5860217" cy="5678627"/>
              <a:chOff x="487583" y="285067"/>
              <a:chExt cx="6033976" cy="5846374"/>
            </a:xfrm>
          </p:grpSpPr>
          <p:pic>
            <p:nvPicPr>
              <p:cNvPr id="4" name="Picture 3"/>
              <p:cNvPicPr/>
              <p:nvPr/>
            </p:nvPicPr>
            <p:blipFill>
              <a:blip r:embed="rId4"/>
              <a:stretch>
                <a:fillRect/>
              </a:stretch>
            </p:blipFill>
            <p:spPr>
              <a:xfrm>
                <a:off x="1117280" y="585649"/>
                <a:ext cx="4438150" cy="4482808"/>
              </a:xfrm>
              <a:prstGeom prst="rect">
                <a:avLst/>
              </a:prstGeom>
            </p:spPr>
          </p:pic>
          <p:sp>
            <p:nvSpPr>
              <p:cNvPr id="5" name="Rectangle 4"/>
              <p:cNvSpPr/>
              <p:nvPr/>
            </p:nvSpPr>
            <p:spPr>
              <a:xfrm>
                <a:off x="487583" y="772090"/>
                <a:ext cx="1334423" cy="300582"/>
              </a:xfrm>
              <a:prstGeom prst="rect">
                <a:avLst/>
              </a:prstGeom>
              <a:ln>
                <a:noFill/>
              </a:ln>
            </p:spPr>
            <p:txBody>
              <a:bodyPr vert="horz" lIns="0" tIns="0" rIns="0" bIns="0" rtlCol="0">
                <a:noAutofit/>
              </a:bodyPr>
              <a:lstStyle/>
              <a:p>
                <a:pPr>
                  <a:lnSpc>
                    <a:spcPct val="107000"/>
                  </a:lnSpc>
                  <a:spcAft>
                    <a:spcPts val="800"/>
                  </a:spcAft>
                </a:pPr>
                <a:r>
                  <a:rPr lang="en-CA" sz="2000" b="1" dirty="0" smtClean="0">
                    <a:effectLst/>
                    <a:latin typeface="Calibri" panose="020F0502020204030204" pitchFamily="34" charset="0"/>
                    <a:ea typeface="Arial" panose="020B0604020202020204" pitchFamily="34" charset="0"/>
                    <a:cs typeface="Calibri" panose="020F0502020204030204" pitchFamily="34" charset="0"/>
                  </a:rPr>
                  <a:t>Community</a:t>
                </a:r>
                <a:endParaRPr lang="en-CA"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1042317" y="285067"/>
                <a:ext cx="149928" cy="300582"/>
              </a:xfrm>
              <a:prstGeom prst="rect">
                <a:avLst/>
              </a:prstGeom>
              <a:ln>
                <a:noFill/>
              </a:ln>
            </p:spPr>
            <p:txBody>
              <a:bodyPr vert="horz" lIns="0" tIns="0" rIns="0" bIns="0" rtlCol="0">
                <a:noAutofit/>
              </a:bodyPr>
              <a:lstStyle/>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117346" y="285067"/>
                <a:ext cx="74898" cy="300582"/>
              </a:xfrm>
              <a:prstGeom prst="rect">
                <a:avLst/>
              </a:prstGeom>
              <a:ln>
                <a:noFill/>
              </a:ln>
            </p:spPr>
            <p:txBody>
              <a:bodyPr vert="horz" lIns="0" tIns="0" rIns="0" bIns="0" rtlCol="0">
                <a:noAutofit/>
              </a:bodyPr>
              <a:lstStyle/>
              <a:p>
                <a:pPr>
                  <a:lnSpc>
                    <a:spcPct val="107000"/>
                  </a:lnSpc>
                  <a:spcAft>
                    <a:spcPts val="800"/>
                  </a:spcAft>
                </a:pPr>
                <a:r>
                  <a:rPr lang="en-CA" sz="1600" b="1" dirty="0">
                    <a:effectLst/>
                    <a:latin typeface="Arial" panose="020B0604020202020204" pitchFamily="34" charset="0"/>
                    <a:ea typeface="Arial" panose="020B0604020202020204" pitchFamily="34" charset="0"/>
                    <a:cs typeface="Times New Roman" panose="02020603050405020304" pitchFamily="18" charset="0"/>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126480" y="755979"/>
                <a:ext cx="1138663" cy="300582"/>
              </a:xfrm>
              <a:prstGeom prst="rect">
                <a:avLst/>
              </a:prstGeom>
              <a:ln>
                <a:noFill/>
              </a:ln>
            </p:spPr>
            <p:txBody>
              <a:bodyPr vert="horz" lIns="0" tIns="0" rIns="0" bIns="0" rtlCol="0">
                <a:noAutofit/>
              </a:bodyPr>
              <a:lstStyle/>
              <a:p>
                <a:pPr>
                  <a:lnSpc>
                    <a:spcPct val="107000"/>
                  </a:lnSpc>
                  <a:spcAft>
                    <a:spcPts val="800"/>
                  </a:spcAft>
                </a:pPr>
                <a:r>
                  <a:rPr lang="en-CA" sz="2000" b="1" dirty="0">
                    <a:effectLst/>
                    <a:latin typeface="Calibri" panose="020F0502020204030204" pitchFamily="34" charset="0"/>
                    <a:ea typeface="Arial" panose="020B0604020202020204" pitchFamily="34" charset="0"/>
                    <a:cs typeface="Calibri" panose="020F0502020204030204" pitchFamily="34" charset="0"/>
                  </a:rPr>
                  <a:t>Personal</a:t>
                </a:r>
                <a:endParaRPr lang="en-CA"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p:cNvSpPr/>
              <p:nvPr/>
            </p:nvSpPr>
            <p:spPr>
              <a:xfrm>
                <a:off x="5984494" y="333835"/>
                <a:ext cx="74898" cy="300582"/>
              </a:xfrm>
              <a:prstGeom prst="rect">
                <a:avLst/>
              </a:prstGeom>
              <a:ln>
                <a:noFill/>
              </a:ln>
            </p:spPr>
            <p:txBody>
              <a:bodyPr vert="horz" lIns="0" tIns="0" rIns="0" bIns="0" rtlCol="0">
                <a:noAutofit/>
              </a:bodyPr>
              <a:lstStyle/>
              <a:p>
                <a:pPr>
                  <a:lnSpc>
                    <a:spcPct val="107000"/>
                  </a:lnSpc>
                  <a:spcAft>
                    <a:spcPts val="800"/>
                  </a:spcAft>
                </a:pPr>
                <a:r>
                  <a:rPr lang="en-CA" sz="1600" b="1" dirty="0">
                    <a:effectLst/>
                    <a:latin typeface="Arial" panose="020B0604020202020204" pitchFamily="34" charset="0"/>
                    <a:ea typeface="Arial" panose="020B0604020202020204" pitchFamily="34" charset="0"/>
                    <a:cs typeface="Times New Roman" panose="02020603050405020304" pitchFamily="18" charset="0"/>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5126480" y="4864904"/>
                <a:ext cx="1395079" cy="300581"/>
              </a:xfrm>
              <a:prstGeom prst="rect">
                <a:avLst/>
              </a:prstGeom>
              <a:ln>
                <a:noFill/>
              </a:ln>
            </p:spPr>
            <p:txBody>
              <a:bodyPr vert="horz" lIns="0" tIns="0" rIns="0" bIns="0" rtlCol="0">
                <a:noAutofit/>
              </a:bodyPr>
              <a:lstStyle/>
              <a:p>
                <a:pPr>
                  <a:lnSpc>
                    <a:spcPct val="107000"/>
                  </a:lnSpc>
                  <a:spcAft>
                    <a:spcPts val="800"/>
                  </a:spcAft>
                </a:pPr>
                <a:r>
                  <a:rPr lang="en-CA" sz="2000" b="1" dirty="0">
                    <a:effectLst/>
                    <a:latin typeface="Calibri" panose="020F0502020204030204" pitchFamily="34" charset="0"/>
                    <a:ea typeface="Arial" panose="020B0604020202020204" pitchFamily="34" charset="0"/>
                    <a:cs typeface="Calibri" panose="020F0502020204030204" pitchFamily="34" charset="0"/>
                  </a:rPr>
                  <a:t>Classroom</a:t>
                </a:r>
                <a:endParaRPr lang="en-CA"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6080506" y="5923519"/>
                <a:ext cx="51809" cy="207922"/>
              </a:xfrm>
              <a:prstGeom prst="rect">
                <a:avLst/>
              </a:prstGeom>
              <a:ln>
                <a:noFill/>
              </a:ln>
            </p:spPr>
            <p:txBody>
              <a:bodyPr vert="horz" lIns="0" tIns="0" rIns="0" bIns="0" rtlCol="0">
                <a:noAutofit/>
              </a:bodyPr>
              <a:lstStyle/>
              <a:p>
                <a:pPr>
                  <a:lnSpc>
                    <a:spcPct val="107000"/>
                  </a:lnSpc>
                  <a:spcAft>
                    <a:spcPts val="800"/>
                  </a:spcAft>
                </a:pPr>
                <a:r>
                  <a:rPr lang="en-CA" sz="1100" b="1" dirty="0">
                    <a:effectLst/>
                    <a:latin typeface="Arial" panose="020B0604020202020204" pitchFamily="34" charset="0"/>
                    <a:ea typeface="Arial" panose="020B0604020202020204" pitchFamily="34" charset="0"/>
                    <a:cs typeface="Times New Roman" panose="02020603050405020304" pitchFamily="18" charset="0"/>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Rectangle 11"/>
            <p:cNvSpPr/>
            <p:nvPr/>
          </p:nvSpPr>
          <p:spPr>
            <a:xfrm>
              <a:off x="2020699" y="5159023"/>
              <a:ext cx="1105535" cy="291465"/>
            </a:xfrm>
            <a:prstGeom prst="rect">
              <a:avLst/>
            </a:prstGeom>
            <a:ln>
              <a:noFill/>
            </a:ln>
          </p:spPr>
          <p:txBody>
            <a:bodyPr vert="horz" lIns="0" tIns="0" rIns="0" bIns="0" rtlCol="0">
              <a:noAutofit/>
            </a:bodyPr>
            <a:lstStyle/>
            <a:p>
              <a:pPr>
                <a:lnSpc>
                  <a:spcPct val="107000"/>
                </a:lnSpc>
                <a:spcAft>
                  <a:spcPts val="800"/>
                </a:spcAft>
              </a:pPr>
              <a:r>
                <a:rPr lang="en-CA" sz="2000" b="1" dirty="0">
                  <a:effectLst/>
                  <a:latin typeface="Calibri" panose="020F0502020204030204" pitchFamily="34" charset="0"/>
                  <a:ea typeface="Arial" panose="020B0604020202020204" pitchFamily="34" charset="0"/>
                  <a:cs typeface="Calibri" panose="020F0502020204030204" pitchFamily="34" charset="0"/>
                </a:rPr>
                <a:t>School</a:t>
              </a:r>
              <a:endParaRPr lang="en-CA" sz="2000"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3" name="Shape 323"/>
          <p:cNvSpPr txBox="1">
            <a:spLocks/>
          </p:cNvSpPr>
          <p:nvPr/>
        </p:nvSpPr>
        <p:spPr>
          <a:xfrm>
            <a:off x="15495" y="295664"/>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Deconstructing the TQS</a:t>
            </a:r>
            <a:endParaRPr lang="en" sz="3800" b="1" dirty="0">
              <a:latin typeface="Arial"/>
              <a:ea typeface="Arial"/>
              <a:cs typeface="Arial"/>
              <a:sym typeface="Arial"/>
            </a:endParaRPr>
          </a:p>
        </p:txBody>
      </p:sp>
    </p:spTree>
    <p:extLst>
      <p:ext uri="{BB962C8B-B14F-4D97-AF65-F5344CB8AC3E}">
        <p14:creationId xmlns:p14="http://schemas.microsoft.com/office/powerpoint/2010/main" val="2893216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 name="Shape 310" descr="MedicineWheel_with words.jpg"/>
          <p:cNvPicPr preferRelativeResize="0"/>
          <p:nvPr/>
        </p:nvPicPr>
        <p:blipFill rotWithShape="1">
          <a:blip r:embed="rId3">
            <a:alphaModFix/>
          </a:blip>
          <a:srcRect/>
          <a:stretch/>
        </p:blipFill>
        <p:spPr>
          <a:xfrm>
            <a:off x="1605727" y="1037326"/>
            <a:ext cx="5932546" cy="4680167"/>
          </a:xfrm>
          <a:prstGeom prst="rect">
            <a:avLst/>
          </a:prstGeom>
          <a:noFill/>
          <a:ln>
            <a:noFill/>
          </a:ln>
        </p:spPr>
      </p:pic>
      <p:sp>
        <p:nvSpPr>
          <p:cNvPr id="3" name="TextBox 2"/>
          <p:cNvSpPr txBox="1"/>
          <p:nvPr/>
        </p:nvSpPr>
        <p:spPr>
          <a:xfrm>
            <a:off x="0" y="360218"/>
            <a:ext cx="9144000" cy="677108"/>
          </a:xfrm>
          <a:prstGeom prst="rect">
            <a:avLst/>
          </a:prstGeom>
          <a:noFill/>
        </p:spPr>
        <p:txBody>
          <a:bodyPr wrap="square" rtlCol="0">
            <a:spAutoFit/>
          </a:bodyPr>
          <a:lstStyle/>
          <a:p>
            <a:pPr algn="ctr"/>
            <a:r>
              <a:rPr lang="en-US" sz="3800" b="1" dirty="0" smtClean="0"/>
              <a:t>Acknowledgement</a:t>
            </a:r>
            <a:endParaRPr lang="en-CA" sz="3800" b="1" dirty="0"/>
          </a:p>
        </p:txBody>
      </p:sp>
    </p:spTree>
    <p:extLst>
      <p:ext uri="{BB962C8B-B14F-4D97-AF65-F5344CB8AC3E}">
        <p14:creationId xmlns:p14="http://schemas.microsoft.com/office/powerpoint/2010/main" val="343696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2566"/>
          <a:stretch/>
        </p:blipFill>
        <p:spPr>
          <a:xfrm>
            <a:off x="3173464" y="1882180"/>
            <a:ext cx="2797072" cy="3341470"/>
          </a:xfrm>
          <a:prstGeom prst="rect">
            <a:avLst/>
          </a:prstGeom>
        </p:spPr>
      </p:pic>
      <p:sp>
        <p:nvSpPr>
          <p:cNvPr id="5" name="Shape 323"/>
          <p:cNvSpPr txBox="1">
            <a:spLocks/>
          </p:cNvSpPr>
          <p:nvPr/>
        </p:nvSpPr>
        <p:spPr>
          <a:xfrm>
            <a:off x="0" y="287860"/>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Legacy of Residential Schools</a:t>
            </a:r>
            <a:endParaRPr lang="en" sz="3800" b="1" dirty="0">
              <a:latin typeface="Arial"/>
              <a:ea typeface="Arial"/>
              <a:cs typeface="Arial"/>
              <a:sym typeface="Arial"/>
            </a:endParaRPr>
          </a:p>
        </p:txBody>
      </p:sp>
      <p:sp>
        <p:nvSpPr>
          <p:cNvPr id="6" name="TextBox 5"/>
          <p:cNvSpPr txBox="1"/>
          <p:nvPr/>
        </p:nvSpPr>
        <p:spPr>
          <a:xfrm>
            <a:off x="1685971" y="1250772"/>
            <a:ext cx="5772058" cy="477054"/>
          </a:xfrm>
          <a:prstGeom prst="rect">
            <a:avLst/>
          </a:prstGeom>
          <a:noFill/>
        </p:spPr>
        <p:txBody>
          <a:bodyPr wrap="square" rtlCol="0">
            <a:spAutoFit/>
          </a:bodyPr>
          <a:lstStyle/>
          <a:p>
            <a:pPr algn="ctr"/>
            <a:r>
              <a:rPr lang="en-US" sz="2500" dirty="0" smtClean="0">
                <a:latin typeface="Calibri" panose="020F0502020204030204" pitchFamily="34" charset="0"/>
                <a:cs typeface="Calibri" panose="020F0502020204030204" pitchFamily="34" charset="0"/>
              </a:rPr>
              <a:t>He Can Fancy Dance by Cindy Paul</a:t>
            </a:r>
            <a:endParaRPr lang="en-US" sz="2000" dirty="0">
              <a:latin typeface="Calibri" panose="020F0502020204030204" pitchFamily="34" charset="0"/>
              <a:cs typeface="Calibri" panose="020F0502020204030204" pitchFamily="34" charset="0"/>
            </a:endParaRPr>
          </a:p>
        </p:txBody>
      </p:sp>
      <p:sp>
        <p:nvSpPr>
          <p:cNvPr id="7" name="TextBox 6"/>
          <p:cNvSpPr txBox="1"/>
          <p:nvPr/>
        </p:nvSpPr>
        <p:spPr>
          <a:xfrm>
            <a:off x="1459626" y="5282862"/>
            <a:ext cx="6224748" cy="307777"/>
          </a:xfrm>
          <a:prstGeom prst="rect">
            <a:avLst/>
          </a:prstGeom>
          <a:noFill/>
        </p:spPr>
        <p:txBody>
          <a:bodyPr wrap="square" rtlCol="0">
            <a:spAutoFit/>
          </a:bodyPr>
          <a:lstStyle/>
          <a:p>
            <a:pPr algn="ctr"/>
            <a:r>
              <a:rPr lang="en-CA" dirty="0">
                <a:latin typeface="Times New Roman" panose="02020603050405020304" pitchFamily="18" charset="0"/>
                <a:cs typeface="Times New Roman" panose="02020603050405020304" pitchFamily="18" charset="0"/>
                <a:hlinkClick r:id="rId5"/>
              </a:rPr>
              <a:t>https://</a:t>
            </a:r>
            <a:r>
              <a:rPr lang="en-CA" dirty="0" smtClean="0">
                <a:latin typeface="Times New Roman" panose="02020603050405020304" pitchFamily="18" charset="0"/>
                <a:cs typeface="Times New Roman" panose="02020603050405020304" pitchFamily="18" charset="0"/>
                <a:hlinkClick r:id="rId5"/>
              </a:rPr>
              <a:t>youtu.be/hi_8MB1Gn5c</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367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520285" y="1262673"/>
            <a:ext cx="4103430" cy="4020948"/>
          </a:xfrm>
          <a:prstGeom prst="rect">
            <a:avLst/>
          </a:prstGeom>
        </p:spPr>
      </p:pic>
      <p:sp>
        <p:nvSpPr>
          <p:cNvPr id="7" name="Shape 323"/>
          <p:cNvSpPr txBox="1">
            <a:spLocks/>
          </p:cNvSpPr>
          <p:nvPr/>
        </p:nvSpPr>
        <p:spPr>
          <a:xfrm>
            <a:off x="0" y="454114"/>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Legacy of Residential Schools</a:t>
            </a:r>
            <a:endParaRPr lang="en" sz="3800" b="1" dirty="0">
              <a:latin typeface="Arial"/>
              <a:ea typeface="Arial"/>
              <a:cs typeface="Arial"/>
              <a:sym typeface="Arial"/>
            </a:endParaRPr>
          </a:p>
        </p:txBody>
      </p:sp>
      <p:sp>
        <p:nvSpPr>
          <p:cNvPr id="8" name="TextBox 7"/>
          <p:cNvSpPr txBox="1"/>
          <p:nvPr/>
        </p:nvSpPr>
        <p:spPr>
          <a:xfrm>
            <a:off x="1459626" y="5282862"/>
            <a:ext cx="6224748" cy="307777"/>
          </a:xfrm>
          <a:prstGeom prst="rect">
            <a:avLst/>
          </a:prstGeom>
          <a:noFill/>
        </p:spPr>
        <p:txBody>
          <a:bodyPr wrap="square" rtlCol="0">
            <a:spAutoFit/>
          </a:bodyPr>
          <a:lstStyle/>
          <a:p>
            <a:pPr algn="ctr"/>
            <a:r>
              <a:rPr lang="en-CA" dirty="0" smtClean="0">
                <a:latin typeface="Times New Roman" panose="02020603050405020304" pitchFamily="18" charset="0"/>
                <a:cs typeface="Times New Roman" panose="02020603050405020304" pitchFamily="18" charset="0"/>
                <a:hlinkClick r:id="rId5"/>
              </a:rPr>
              <a:t>www.historymuseum.ca/cmc/exhibitions/aborig/fp/fpz4c03e.shtml</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698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2328281"/>
              </p:ext>
            </p:extLst>
          </p:nvPr>
        </p:nvGraphicFramePr>
        <p:xfrm>
          <a:off x="225489" y="1218034"/>
          <a:ext cx="4320000" cy="1986915"/>
        </p:xfrm>
        <a:graphic>
          <a:graphicData uri="http://schemas.openxmlformats.org/drawingml/2006/table">
            <a:tbl>
              <a:tblPr firstRow="1" firstCol="1" bandRow="1">
                <a:tableStyleId>{6B0702C0-3308-47C2-AC5A-CF2954DA8921}</a:tableStyleId>
              </a:tblPr>
              <a:tblGrid>
                <a:gridCol w="1326220">
                  <a:extLst>
                    <a:ext uri="{9D8B030D-6E8A-4147-A177-3AD203B41FA5}">
                      <a16:colId xmlns:a16="http://schemas.microsoft.com/office/drawing/2014/main" val="2303799865"/>
                    </a:ext>
                  </a:extLst>
                </a:gridCol>
                <a:gridCol w="2993780">
                  <a:extLst>
                    <a:ext uri="{9D8B030D-6E8A-4147-A177-3AD203B41FA5}">
                      <a16:colId xmlns:a16="http://schemas.microsoft.com/office/drawing/2014/main" val="1025678471"/>
                    </a:ext>
                  </a:extLst>
                </a:gridCol>
              </a:tblGrid>
              <a:tr h="1477042">
                <a:tc>
                  <a:txBody>
                    <a:bodyPr/>
                    <a:lstStyle/>
                    <a:p>
                      <a:pPr marR="10795" algn="ctr">
                        <a:lnSpc>
                          <a:spcPct val="107000"/>
                        </a:lnSpc>
                        <a:spcAft>
                          <a:spcPts val="0"/>
                        </a:spcAft>
                      </a:pPr>
                      <a:r>
                        <a:rPr lang="en-CA" sz="1500" b="1" dirty="0" smtClean="0">
                          <a:effectLst/>
                          <a:latin typeface="Calibri" panose="020F0502020204030204" pitchFamily="34" charset="0"/>
                          <a:cs typeface="Calibri" panose="020F0502020204030204" pitchFamily="34" charset="0"/>
                        </a:rPr>
                        <a:t>ASSIMILATION</a:t>
                      </a:r>
                      <a:r>
                        <a:rPr lang="en-CA" sz="1100" dirty="0" smtClean="0">
                          <a:effectLst/>
                          <a:latin typeface="Calibri" panose="020F0502020204030204" pitchFamily="34" charset="0"/>
                          <a:cs typeface="Calibri" panose="020F0502020204030204" pitchFamily="34" charset="0"/>
                        </a:rPr>
                        <a:t> </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solidFill>
                      <a:srgbClr val="7030A0">
                        <a:alpha val="40000"/>
                      </a:srgbClr>
                    </a:solidFill>
                  </a:tcPr>
                </a:tc>
                <a:tc>
                  <a:txBody>
                    <a:bodyPr/>
                    <a:lstStyle/>
                    <a:p>
                      <a:pPr marL="17145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The process of absorbing one cultural group into </a:t>
                      </a:r>
                      <a:r>
                        <a:rPr lang="en-CA" sz="1200" dirty="0" smtClean="0">
                          <a:effectLst/>
                          <a:latin typeface="Calibri" panose="020F0502020204030204" pitchFamily="34" charset="0"/>
                          <a:cs typeface="Calibri" panose="020F0502020204030204" pitchFamily="34" charset="0"/>
                        </a:rPr>
                        <a:t>another.</a:t>
                      </a:r>
                      <a:endParaRPr lang="en-CA" sz="1200" dirty="0">
                        <a:effectLst/>
                        <a:latin typeface="Calibri" panose="020F0502020204030204" pitchFamily="34" charset="0"/>
                        <a:cs typeface="Calibri" panose="020F0502020204030204" pitchFamily="34" charset="0"/>
                      </a:endParaRPr>
                    </a:p>
                    <a:p>
                      <a:pPr marL="17145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This can be pursued through harsh and extreme state policies, such as removing children from their families and placing them in the homes or institutions of another culture. </a:t>
                      </a:r>
                    </a:p>
                    <a:p>
                      <a:pPr marL="17145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Forcing a people to assimilate through legislation is cultural genocide; the intent is to make a culture disappear</a:t>
                      </a:r>
                      <a:r>
                        <a:rPr lang="en-CA" sz="1200" dirty="0" smtClean="0">
                          <a:effectLst/>
                          <a:latin typeface="Calibri" panose="020F0502020204030204" pitchFamily="34" charset="0"/>
                          <a:cs typeface="Calibri" panose="020F0502020204030204" pitchFamily="34" charset="0"/>
                        </a:rPr>
                        <a:t>.</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tc>
                <a:extLst>
                  <a:ext uri="{0D108BD9-81ED-4DB2-BD59-A6C34878D82A}">
                    <a16:rowId xmlns:a16="http://schemas.microsoft.com/office/drawing/2014/main" val="1144440884"/>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90951561"/>
              </p:ext>
            </p:extLst>
          </p:nvPr>
        </p:nvGraphicFramePr>
        <p:xfrm>
          <a:off x="225489" y="3514735"/>
          <a:ext cx="4320000" cy="1558385"/>
        </p:xfrm>
        <a:graphic>
          <a:graphicData uri="http://schemas.openxmlformats.org/drawingml/2006/table">
            <a:tbl>
              <a:tblPr firstRow="1" firstCol="1" bandRow="1">
                <a:tableStyleId>{6B0702C0-3308-47C2-AC5A-CF2954DA8921}</a:tableStyleId>
              </a:tblPr>
              <a:tblGrid>
                <a:gridCol w="1150729">
                  <a:extLst>
                    <a:ext uri="{9D8B030D-6E8A-4147-A177-3AD203B41FA5}">
                      <a16:colId xmlns:a16="http://schemas.microsoft.com/office/drawing/2014/main" val="4031344494"/>
                    </a:ext>
                  </a:extLst>
                </a:gridCol>
                <a:gridCol w="3169271">
                  <a:extLst>
                    <a:ext uri="{9D8B030D-6E8A-4147-A177-3AD203B41FA5}">
                      <a16:colId xmlns:a16="http://schemas.microsoft.com/office/drawing/2014/main" val="550975167"/>
                    </a:ext>
                  </a:extLst>
                </a:gridCol>
              </a:tblGrid>
              <a:tr h="1558385">
                <a:tc>
                  <a:txBody>
                    <a:bodyPr/>
                    <a:lstStyle/>
                    <a:p>
                      <a:pPr algn="ctr">
                        <a:lnSpc>
                          <a:spcPct val="107000"/>
                        </a:lnSpc>
                        <a:spcAft>
                          <a:spcPts val="0"/>
                        </a:spcAft>
                      </a:pPr>
                      <a:r>
                        <a:rPr lang="en-CA" sz="1500" b="1" dirty="0">
                          <a:effectLst/>
                          <a:latin typeface="Calibri" panose="020F0502020204030204" pitchFamily="34" charset="0"/>
                          <a:cs typeface="Calibri" panose="020F0502020204030204" pitchFamily="34" charset="0"/>
                        </a:rPr>
                        <a:t>BRITISH NORTH AMERICA ACT </a:t>
                      </a:r>
                      <a:endParaRPr lang="en-CA" sz="15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solidFill>
                      <a:srgbClr val="7030A0">
                        <a:alpha val="40000"/>
                      </a:srgbClr>
                    </a:solidFill>
                  </a:tcPr>
                </a:tc>
                <a:tc>
                  <a:txBody>
                    <a:bodyPr/>
                    <a:lstStyle/>
                    <a:p>
                      <a:pPr marL="17145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Also known as the Constitution Act, 1867, it put ‘Indians and lands reserved for Indians’ under the control of the federal government. </a:t>
                      </a:r>
                    </a:p>
                    <a:p>
                      <a:pPr marL="17145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When this occurred, Indigenous peoples in Canada lost their rights and were no longer recognized as having control over their lands.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tc>
                <a:extLst>
                  <a:ext uri="{0D108BD9-81ED-4DB2-BD59-A6C34878D82A}">
                    <a16:rowId xmlns:a16="http://schemas.microsoft.com/office/drawing/2014/main" val="348786947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6110814"/>
              </p:ext>
            </p:extLst>
          </p:nvPr>
        </p:nvGraphicFramePr>
        <p:xfrm>
          <a:off x="4673664" y="1218617"/>
          <a:ext cx="4320000" cy="1256300"/>
        </p:xfrm>
        <a:graphic>
          <a:graphicData uri="http://schemas.openxmlformats.org/drawingml/2006/table">
            <a:tbl>
              <a:tblPr firstRow="1" firstCol="1" bandRow="1">
                <a:tableStyleId>{6B0702C0-3308-47C2-AC5A-CF2954DA8921}</a:tableStyleId>
              </a:tblPr>
              <a:tblGrid>
                <a:gridCol w="1449740">
                  <a:extLst>
                    <a:ext uri="{9D8B030D-6E8A-4147-A177-3AD203B41FA5}">
                      <a16:colId xmlns:a16="http://schemas.microsoft.com/office/drawing/2014/main" val="635857785"/>
                    </a:ext>
                  </a:extLst>
                </a:gridCol>
                <a:gridCol w="2870260">
                  <a:extLst>
                    <a:ext uri="{9D8B030D-6E8A-4147-A177-3AD203B41FA5}">
                      <a16:colId xmlns:a16="http://schemas.microsoft.com/office/drawing/2014/main" val="3880507603"/>
                    </a:ext>
                  </a:extLst>
                </a:gridCol>
              </a:tblGrid>
              <a:tr h="1256300">
                <a:tc>
                  <a:txBody>
                    <a:bodyPr/>
                    <a:lstStyle/>
                    <a:p>
                      <a:pPr marR="10795" algn="ctr">
                        <a:lnSpc>
                          <a:spcPct val="107000"/>
                        </a:lnSpc>
                        <a:spcAft>
                          <a:spcPts val="0"/>
                        </a:spcAft>
                      </a:pPr>
                      <a:r>
                        <a:rPr lang="en-CA" sz="1500" b="1" dirty="0">
                          <a:effectLst/>
                          <a:latin typeface="Calibri" panose="020F0502020204030204" pitchFamily="34" charset="0"/>
                          <a:cs typeface="Calibri" panose="020F0502020204030204" pitchFamily="34" charset="0"/>
                        </a:rPr>
                        <a:t>COLONIZATION</a:t>
                      </a:r>
                      <a:r>
                        <a:rPr lang="en-CA" sz="1100" dirty="0">
                          <a:effectLst/>
                          <a:latin typeface="Times New Roman" panose="02020603050405020304" pitchFamily="18" charset="0"/>
                          <a:cs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59690" marT="5715" marB="0" anchor="ctr">
                    <a:solidFill>
                      <a:srgbClr val="7030A0">
                        <a:alpha val="40000"/>
                      </a:srgbClr>
                    </a:solidFill>
                  </a:tcPr>
                </a:tc>
                <a:tc>
                  <a:txBody>
                    <a:bodyPr/>
                    <a:lstStyle/>
                    <a:p>
                      <a:pPr marL="17145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A process of gaining control of land and resources. </a:t>
                      </a:r>
                    </a:p>
                    <a:p>
                      <a:pPr marL="17145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It involves one group of people, the colonizers, coming into an area and dominating the people who are already living there.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tc>
                <a:extLst>
                  <a:ext uri="{0D108BD9-81ED-4DB2-BD59-A6C34878D82A}">
                    <a16:rowId xmlns:a16="http://schemas.microsoft.com/office/drawing/2014/main" val="218074177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29173454"/>
              </p:ext>
            </p:extLst>
          </p:nvPr>
        </p:nvGraphicFramePr>
        <p:xfrm>
          <a:off x="4673664" y="2521906"/>
          <a:ext cx="4320000" cy="3312795"/>
        </p:xfrm>
        <a:graphic>
          <a:graphicData uri="http://schemas.openxmlformats.org/drawingml/2006/table">
            <a:tbl>
              <a:tblPr firstRow="1" firstCol="1" bandRow="1">
                <a:tableStyleId>{6B0702C0-3308-47C2-AC5A-CF2954DA8921}</a:tableStyleId>
              </a:tblPr>
              <a:tblGrid>
                <a:gridCol w="1449740">
                  <a:extLst>
                    <a:ext uri="{9D8B030D-6E8A-4147-A177-3AD203B41FA5}">
                      <a16:colId xmlns:a16="http://schemas.microsoft.com/office/drawing/2014/main" val="353228786"/>
                    </a:ext>
                  </a:extLst>
                </a:gridCol>
                <a:gridCol w="2870260">
                  <a:extLst>
                    <a:ext uri="{9D8B030D-6E8A-4147-A177-3AD203B41FA5}">
                      <a16:colId xmlns:a16="http://schemas.microsoft.com/office/drawing/2014/main" val="2463527866"/>
                    </a:ext>
                  </a:extLst>
                </a:gridCol>
              </a:tblGrid>
              <a:tr h="2904528">
                <a:tc>
                  <a:txBody>
                    <a:bodyPr/>
                    <a:lstStyle/>
                    <a:p>
                      <a:pPr algn="ctr">
                        <a:lnSpc>
                          <a:spcPct val="107000"/>
                        </a:lnSpc>
                        <a:spcAft>
                          <a:spcPts val="0"/>
                        </a:spcAft>
                      </a:pPr>
                      <a:r>
                        <a:rPr lang="en-CA" sz="1500" b="1" dirty="0">
                          <a:effectLst/>
                          <a:latin typeface="Calibri" panose="020F0502020204030204" pitchFamily="34" charset="0"/>
                          <a:cs typeface="Calibri" panose="020F0502020204030204" pitchFamily="34" charset="0"/>
                        </a:rPr>
                        <a:t>CULTURAL GENOCIDE  </a:t>
                      </a:r>
                      <a:endParaRPr lang="en-CA" sz="15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solidFill>
                      <a:srgbClr val="7030A0">
                        <a:alpha val="40000"/>
                      </a:srgbClr>
                    </a:solidFill>
                  </a:tcPr>
                </a:tc>
                <a:tc>
                  <a:txBody>
                    <a:bodyPr/>
                    <a:lstStyle/>
                    <a:p>
                      <a:pPr marL="171450" marR="762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The destruction of those structures and practices that allow the group to continue as a group. </a:t>
                      </a:r>
                    </a:p>
                    <a:p>
                      <a:pPr marL="171450" marR="762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The political and social institutions of the targeted group are set to be destroyed. </a:t>
                      </a:r>
                    </a:p>
                    <a:p>
                      <a:pPr marL="171450" marR="762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Land is seized, populations are forcibly transferred and their movement is restricted. </a:t>
                      </a:r>
                    </a:p>
                    <a:p>
                      <a:pPr marL="171450" marR="762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Languages are banned. </a:t>
                      </a:r>
                    </a:p>
                    <a:p>
                      <a:pPr marL="171450" marR="762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Spiritual leaders are persecuted, spiritual practices are forbidden and objects of spiritual value are confiscated and destroyed. </a:t>
                      </a:r>
                    </a:p>
                    <a:p>
                      <a:pPr marL="171450" marR="762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Families are disrupted to prevent the transmission of cultural values and identity from one generation to the next.  </a:t>
                      </a:r>
                    </a:p>
                  </a:txBody>
                  <a:tcPr marL="68580" marR="59690" marT="5715" marB="0" anchor="ctr"/>
                </a:tc>
                <a:extLst>
                  <a:ext uri="{0D108BD9-81ED-4DB2-BD59-A6C34878D82A}">
                    <a16:rowId xmlns:a16="http://schemas.microsoft.com/office/drawing/2014/main" val="3038564901"/>
                  </a:ext>
                </a:extLst>
              </a:tr>
            </a:tbl>
          </a:graphicData>
        </a:graphic>
      </p:graphicFrame>
      <p:sp>
        <p:nvSpPr>
          <p:cNvPr id="7" name="Shape 323"/>
          <p:cNvSpPr txBox="1">
            <a:spLocks/>
          </p:cNvSpPr>
          <p:nvPr/>
        </p:nvSpPr>
        <p:spPr>
          <a:xfrm>
            <a:off x="0" y="297096"/>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Concepts of Assimiliation</a:t>
            </a:r>
            <a:endParaRPr lang="en" sz="3800" b="1" dirty="0">
              <a:latin typeface="Arial"/>
              <a:ea typeface="Arial"/>
              <a:cs typeface="Arial"/>
              <a:sym typeface="Arial"/>
            </a:endParaRPr>
          </a:p>
        </p:txBody>
      </p:sp>
    </p:spTree>
    <p:extLst>
      <p:ext uri="{BB962C8B-B14F-4D97-AF65-F5344CB8AC3E}">
        <p14:creationId xmlns:p14="http://schemas.microsoft.com/office/powerpoint/2010/main" val="672351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55529886"/>
              </p:ext>
            </p:extLst>
          </p:nvPr>
        </p:nvGraphicFramePr>
        <p:xfrm>
          <a:off x="267855" y="1263797"/>
          <a:ext cx="4304145" cy="1234599"/>
        </p:xfrm>
        <a:graphic>
          <a:graphicData uri="http://schemas.openxmlformats.org/drawingml/2006/table">
            <a:tbl>
              <a:tblPr firstRow="1" firstCol="1" bandRow="1">
                <a:tableStyleId>{6B0702C0-3308-47C2-AC5A-CF2954DA8921}</a:tableStyleId>
              </a:tblPr>
              <a:tblGrid>
                <a:gridCol w="1607127">
                  <a:extLst>
                    <a:ext uri="{9D8B030D-6E8A-4147-A177-3AD203B41FA5}">
                      <a16:colId xmlns:a16="http://schemas.microsoft.com/office/drawing/2014/main" val="223491960"/>
                    </a:ext>
                  </a:extLst>
                </a:gridCol>
                <a:gridCol w="2697018">
                  <a:extLst>
                    <a:ext uri="{9D8B030D-6E8A-4147-A177-3AD203B41FA5}">
                      <a16:colId xmlns:a16="http://schemas.microsoft.com/office/drawing/2014/main" val="2965265717"/>
                    </a:ext>
                  </a:extLst>
                </a:gridCol>
              </a:tblGrid>
              <a:tr h="1234599">
                <a:tc>
                  <a:txBody>
                    <a:bodyPr/>
                    <a:lstStyle/>
                    <a:p>
                      <a:pPr marR="10795" algn="ctr">
                        <a:lnSpc>
                          <a:spcPct val="107000"/>
                        </a:lnSpc>
                        <a:spcAft>
                          <a:spcPts val="0"/>
                        </a:spcAft>
                      </a:pPr>
                      <a:r>
                        <a:rPr lang="en-CA" sz="1500" b="1" dirty="0">
                          <a:effectLst/>
                          <a:latin typeface="Calibri" panose="020F0502020204030204" pitchFamily="34" charset="0"/>
                          <a:cs typeface="Calibri" panose="020F0502020204030204" pitchFamily="34" charset="0"/>
                        </a:rPr>
                        <a:t>DECOLONIZATION</a:t>
                      </a:r>
                      <a:r>
                        <a:rPr lang="en-CA" sz="1100" dirty="0">
                          <a:effectLst/>
                          <a:latin typeface="Times New Roman" panose="02020603050405020304" pitchFamily="18" charset="0"/>
                          <a:cs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59690" marT="5715" marB="0" anchor="ctr">
                    <a:solidFill>
                      <a:srgbClr val="7030A0">
                        <a:alpha val="40000"/>
                      </a:srgbClr>
                    </a:solidFill>
                  </a:tcPr>
                </a:tc>
                <a:tc>
                  <a:txBody>
                    <a:bodyPr/>
                    <a:lstStyle/>
                    <a:p>
                      <a:pPr marL="171450" lvl="0" indent="-171450">
                        <a:lnSpc>
                          <a:spcPct val="100000"/>
                        </a:lnSpc>
                        <a:spcAft>
                          <a:spcPts val="600"/>
                        </a:spcAft>
                        <a:buFont typeface="Arial" panose="020B0604020202020204" pitchFamily="34" charset="0"/>
                        <a:buChar char="•"/>
                      </a:pPr>
                      <a:r>
                        <a:rPr lang="en-CA" sz="1200" dirty="0" smtClean="0">
                          <a:effectLst/>
                          <a:latin typeface="Calibri" panose="020F0502020204030204" pitchFamily="34" charset="0"/>
                          <a:cs typeface="Calibri" panose="020F0502020204030204" pitchFamily="34" charset="0"/>
                        </a:rPr>
                        <a:t>A process that Indigenous people, impacted by colonization and forced assimilation, might go through by reclaiming, rediscovering and repatriating their Indigenous ways of knowing and being.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tc>
                <a:extLst>
                  <a:ext uri="{0D108BD9-81ED-4DB2-BD59-A6C34878D82A}">
                    <a16:rowId xmlns:a16="http://schemas.microsoft.com/office/drawing/2014/main" val="450112704"/>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403817724"/>
              </p:ext>
            </p:extLst>
          </p:nvPr>
        </p:nvGraphicFramePr>
        <p:xfrm>
          <a:off x="4656052" y="1263797"/>
          <a:ext cx="4320000" cy="1337087"/>
        </p:xfrm>
        <a:graphic>
          <a:graphicData uri="http://schemas.openxmlformats.org/drawingml/2006/table">
            <a:tbl>
              <a:tblPr firstRow="1" firstCol="1" bandRow="1">
                <a:tableStyleId>{6B0702C0-3308-47C2-AC5A-CF2954DA8921}</a:tableStyleId>
              </a:tblPr>
              <a:tblGrid>
                <a:gridCol w="1620923">
                  <a:extLst>
                    <a:ext uri="{9D8B030D-6E8A-4147-A177-3AD203B41FA5}">
                      <a16:colId xmlns:a16="http://schemas.microsoft.com/office/drawing/2014/main" val="2831416707"/>
                    </a:ext>
                  </a:extLst>
                </a:gridCol>
                <a:gridCol w="2699077">
                  <a:extLst>
                    <a:ext uri="{9D8B030D-6E8A-4147-A177-3AD203B41FA5}">
                      <a16:colId xmlns:a16="http://schemas.microsoft.com/office/drawing/2014/main" val="583471361"/>
                    </a:ext>
                  </a:extLst>
                </a:gridCol>
              </a:tblGrid>
              <a:tr h="1337087">
                <a:tc>
                  <a:txBody>
                    <a:bodyPr/>
                    <a:lstStyle/>
                    <a:p>
                      <a:pPr marR="10795" algn="ctr">
                        <a:lnSpc>
                          <a:spcPct val="107000"/>
                        </a:lnSpc>
                        <a:spcAft>
                          <a:spcPts val="0"/>
                        </a:spcAft>
                      </a:pPr>
                      <a:r>
                        <a:rPr lang="en-CA" sz="1500" b="1" dirty="0">
                          <a:effectLst/>
                          <a:latin typeface="Calibri" panose="020F0502020204030204" pitchFamily="34" charset="0"/>
                          <a:cs typeface="Calibri" panose="020F0502020204030204" pitchFamily="34" charset="0"/>
                        </a:rPr>
                        <a:t>EUROCENTRISM</a:t>
                      </a:r>
                      <a:r>
                        <a:rPr lang="en-CA" sz="1100" dirty="0">
                          <a:effectLst/>
                          <a:latin typeface="Times New Roman" panose="02020603050405020304" pitchFamily="18" charset="0"/>
                          <a:cs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59690" marT="5715" marB="0" anchor="ctr">
                    <a:solidFill>
                      <a:srgbClr val="7030A0">
                        <a:alpha val="40000"/>
                      </a:srgbClr>
                    </a:solidFill>
                  </a:tcPr>
                </a:tc>
                <a:tc>
                  <a:txBody>
                    <a:bodyPr/>
                    <a:lstStyle/>
                    <a:p>
                      <a:pPr marL="17145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A focus on Europe and Europeans. </a:t>
                      </a:r>
                    </a:p>
                    <a:p>
                      <a:pPr marL="171450" lvl="0" indent="-171450">
                        <a:lnSpc>
                          <a:spcPct val="100000"/>
                        </a:lnSpc>
                        <a:spcAft>
                          <a:spcPts val="60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The idea that Europeans are the central and most important culture in the entire world (politically, religiously, economically, socially).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tc>
                <a:extLst>
                  <a:ext uri="{0D108BD9-81ED-4DB2-BD59-A6C34878D82A}">
                    <a16:rowId xmlns:a16="http://schemas.microsoft.com/office/drawing/2014/main" val="69896878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64730976"/>
              </p:ext>
            </p:extLst>
          </p:nvPr>
        </p:nvGraphicFramePr>
        <p:xfrm>
          <a:off x="267855" y="2625013"/>
          <a:ext cx="4304144" cy="3175423"/>
        </p:xfrm>
        <a:graphic>
          <a:graphicData uri="http://schemas.openxmlformats.org/drawingml/2006/table">
            <a:tbl>
              <a:tblPr firstRow="1" firstCol="1" bandRow="1">
                <a:tableStyleId>{6B0702C0-3308-47C2-AC5A-CF2954DA8921}</a:tableStyleId>
              </a:tblPr>
              <a:tblGrid>
                <a:gridCol w="1496290">
                  <a:extLst>
                    <a:ext uri="{9D8B030D-6E8A-4147-A177-3AD203B41FA5}">
                      <a16:colId xmlns:a16="http://schemas.microsoft.com/office/drawing/2014/main" val="4279139856"/>
                    </a:ext>
                  </a:extLst>
                </a:gridCol>
                <a:gridCol w="2807854">
                  <a:extLst>
                    <a:ext uri="{9D8B030D-6E8A-4147-A177-3AD203B41FA5}">
                      <a16:colId xmlns:a16="http://schemas.microsoft.com/office/drawing/2014/main" val="305367741"/>
                    </a:ext>
                  </a:extLst>
                </a:gridCol>
              </a:tblGrid>
              <a:tr h="3175423">
                <a:tc>
                  <a:txBody>
                    <a:bodyPr/>
                    <a:lstStyle/>
                    <a:p>
                      <a:pPr marR="33655" algn="ctr">
                        <a:lnSpc>
                          <a:spcPct val="107000"/>
                        </a:lnSpc>
                        <a:spcAft>
                          <a:spcPts val="0"/>
                        </a:spcAft>
                      </a:pPr>
                      <a:r>
                        <a:rPr lang="en-CA" sz="1500" b="1" dirty="0" smtClean="0">
                          <a:effectLst/>
                          <a:latin typeface="Calibri" panose="020F0502020204030204" pitchFamily="34" charset="0"/>
                          <a:cs typeface="Calibri" panose="020F0502020204030204" pitchFamily="34" charset="0"/>
                        </a:rPr>
                        <a:t>GRADUAL </a:t>
                      </a:r>
                    </a:p>
                    <a:p>
                      <a:pPr marL="160655" marR="150495" algn="ctr">
                        <a:lnSpc>
                          <a:spcPct val="107000"/>
                        </a:lnSpc>
                        <a:spcAft>
                          <a:spcPts val="0"/>
                        </a:spcAft>
                      </a:pPr>
                      <a:r>
                        <a:rPr lang="en-CA" sz="1500" b="1" dirty="0" smtClean="0">
                          <a:effectLst/>
                          <a:latin typeface="Calibri" panose="020F0502020204030204" pitchFamily="34" charset="0"/>
                          <a:cs typeface="Calibri" panose="020F0502020204030204" pitchFamily="34" charset="0"/>
                        </a:rPr>
                        <a:t>CIVILIZATION ACT </a:t>
                      </a:r>
                      <a:endParaRPr lang="en-CA" sz="15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solidFill>
                      <a:srgbClr val="7030A0">
                        <a:alpha val="40000"/>
                      </a:srgbClr>
                    </a:solidFill>
                  </a:tcPr>
                </a:tc>
                <a:tc>
                  <a:txBody>
                    <a:bodyPr/>
                    <a:lstStyle/>
                    <a:p>
                      <a:pPr marL="171450" marR="22860" lvl="0" indent="-171450">
                        <a:lnSpc>
                          <a:spcPct val="99000"/>
                        </a:lnSpc>
                        <a:spcAft>
                          <a:spcPts val="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A bill passed by the 5th Parliament of the Province of Canada in 1857. </a:t>
                      </a:r>
                    </a:p>
                    <a:p>
                      <a:pPr marL="171450" marR="22860" lvl="0" indent="-171450">
                        <a:lnSpc>
                          <a:spcPct val="99000"/>
                        </a:lnSpc>
                        <a:spcAft>
                          <a:spcPts val="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Required male Indians and Métis over the age of 21 to read, write and speak either English or French and to choose an approved surname by which they would be legally recognized. </a:t>
                      </a:r>
                    </a:p>
                    <a:p>
                      <a:pPr marL="171450" marR="22860" lvl="0" indent="-171450">
                        <a:lnSpc>
                          <a:spcPct val="99000"/>
                        </a:lnSpc>
                        <a:spcAft>
                          <a:spcPts val="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By the application of this act, Indian and Métis males would lose all of their legal rights, as well as any land claims and would become British subjects, though with far fewer rights. </a:t>
                      </a:r>
                    </a:p>
                    <a:p>
                      <a:pPr marL="171450" marR="22860" lvl="0" indent="-171450">
                        <a:lnSpc>
                          <a:spcPct val="99000"/>
                        </a:lnSpc>
                        <a:spcAft>
                          <a:spcPts val="0"/>
                        </a:spcAft>
                        <a:buFont typeface="Arial" panose="020B0604020202020204" pitchFamily="34" charset="0"/>
                        <a:buChar char="•"/>
                      </a:pPr>
                      <a:r>
                        <a:rPr lang="en-CA" sz="1200" dirty="0">
                          <a:effectLst/>
                          <a:latin typeface="Calibri" panose="020F0502020204030204" pitchFamily="34" charset="0"/>
                          <a:cs typeface="Calibri" panose="020F0502020204030204" pitchFamily="34" charset="0"/>
                        </a:rPr>
                        <a:t>It was called ‘enfranchisement’ and was one of the many policies of forced assimilation. Enfranchisement was viewed by the government as a privilege for Aboriginals.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tc>
                <a:extLst>
                  <a:ext uri="{0D108BD9-81ED-4DB2-BD59-A6C34878D82A}">
                    <a16:rowId xmlns:a16="http://schemas.microsoft.com/office/drawing/2014/main" val="90089777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390221283"/>
              </p:ext>
            </p:extLst>
          </p:nvPr>
        </p:nvGraphicFramePr>
        <p:xfrm>
          <a:off x="4656052" y="3132501"/>
          <a:ext cx="4320000" cy="1744299"/>
        </p:xfrm>
        <a:graphic>
          <a:graphicData uri="http://schemas.openxmlformats.org/drawingml/2006/table">
            <a:tbl>
              <a:tblPr firstRow="1" firstCol="1" bandRow="1">
                <a:tableStyleId>{6B0702C0-3308-47C2-AC5A-CF2954DA8921}</a:tableStyleId>
              </a:tblPr>
              <a:tblGrid>
                <a:gridCol w="1630616">
                  <a:extLst>
                    <a:ext uri="{9D8B030D-6E8A-4147-A177-3AD203B41FA5}">
                      <a16:colId xmlns:a16="http://schemas.microsoft.com/office/drawing/2014/main" val="1324236709"/>
                    </a:ext>
                  </a:extLst>
                </a:gridCol>
                <a:gridCol w="2689384">
                  <a:extLst>
                    <a:ext uri="{9D8B030D-6E8A-4147-A177-3AD203B41FA5}">
                      <a16:colId xmlns:a16="http://schemas.microsoft.com/office/drawing/2014/main" val="3226696297"/>
                    </a:ext>
                  </a:extLst>
                </a:gridCol>
              </a:tblGrid>
              <a:tr h="1744299">
                <a:tc>
                  <a:txBody>
                    <a:bodyPr/>
                    <a:lstStyle/>
                    <a:p>
                      <a:pPr algn="ctr">
                        <a:lnSpc>
                          <a:spcPct val="107000"/>
                        </a:lnSpc>
                        <a:spcAft>
                          <a:spcPts val="0"/>
                        </a:spcAft>
                      </a:pPr>
                      <a:r>
                        <a:rPr lang="en-CA" sz="1500" b="1" dirty="0">
                          <a:effectLst/>
                          <a:latin typeface="Calibri" panose="020F0502020204030204" pitchFamily="34" charset="0"/>
                          <a:cs typeface="Calibri" panose="020F0502020204030204" pitchFamily="34" charset="0"/>
                        </a:rPr>
                        <a:t>INTERNAL </a:t>
                      </a:r>
                      <a:r>
                        <a:rPr lang="en-CA" sz="1500" b="1" dirty="0" smtClean="0">
                          <a:effectLst/>
                          <a:latin typeface="Calibri" panose="020F0502020204030204" pitchFamily="34" charset="0"/>
                          <a:cs typeface="Calibri" panose="020F0502020204030204" pitchFamily="34" charset="0"/>
                        </a:rPr>
                        <a:t>COLONIZATION </a:t>
                      </a:r>
                      <a:endParaRPr lang="en-CA" sz="15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solidFill>
                      <a:srgbClr val="7030A0">
                        <a:alpha val="40000"/>
                      </a:srgbClr>
                    </a:solidFill>
                  </a:tcPr>
                </a:tc>
                <a:tc>
                  <a:txBody>
                    <a:bodyPr/>
                    <a:lstStyle/>
                    <a:p>
                      <a:pPr marL="171450" lvl="0" indent="-171450">
                        <a:lnSpc>
                          <a:spcPct val="100000"/>
                        </a:lnSpc>
                        <a:spcAft>
                          <a:spcPts val="600"/>
                        </a:spcAft>
                        <a:buFont typeface="Arial" panose="020B0604020202020204" pitchFamily="34" charset="0"/>
                        <a:buChar char="•"/>
                      </a:pPr>
                      <a:r>
                        <a:rPr lang="en-CA" sz="1200" dirty="0" smtClean="0">
                          <a:effectLst/>
                          <a:latin typeface="Calibri" panose="020F0502020204030204" pitchFamily="34" charset="0"/>
                          <a:cs typeface="Calibri" panose="020F0502020204030204" pitchFamily="34" charset="0"/>
                        </a:rPr>
                        <a:t>When </a:t>
                      </a:r>
                      <a:r>
                        <a:rPr lang="en-CA" sz="1200" dirty="0">
                          <a:effectLst/>
                          <a:latin typeface="Calibri" panose="020F0502020204030204" pitchFamily="34" charset="0"/>
                          <a:cs typeface="Calibri" panose="020F0502020204030204" pitchFamily="34" charset="0"/>
                        </a:rPr>
                        <a:t>people live in a place that has </a:t>
                      </a:r>
                      <a:r>
                        <a:rPr lang="en-CA" sz="1200" dirty="0" smtClean="0">
                          <a:effectLst/>
                          <a:latin typeface="Calibri" panose="020F0502020204030204" pitchFamily="34" charset="0"/>
                          <a:cs typeface="Calibri" panose="020F0502020204030204" pitchFamily="34" charset="0"/>
                        </a:rPr>
                        <a:t>been </a:t>
                      </a:r>
                      <a:r>
                        <a:rPr lang="en-CA" sz="1200" dirty="0">
                          <a:effectLst/>
                          <a:latin typeface="Calibri" panose="020F0502020204030204" pitchFamily="34" charset="0"/>
                          <a:cs typeface="Calibri" panose="020F0502020204030204" pitchFamily="34" charset="0"/>
                        </a:rPr>
                        <a:t>colonized, whether they are the original people or a settler who has come from elsewhere, they gradually absorb the colonizers’ ways of acting and thinking. That is why we talk about needing to decolonize ourselves so that all citizens can change their behaviour.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tc>
                <a:extLst>
                  <a:ext uri="{0D108BD9-81ED-4DB2-BD59-A6C34878D82A}">
                    <a16:rowId xmlns:a16="http://schemas.microsoft.com/office/drawing/2014/main" val="3244208103"/>
                  </a:ext>
                </a:extLst>
              </a:tr>
            </a:tbl>
          </a:graphicData>
        </a:graphic>
      </p:graphicFrame>
      <p:sp>
        <p:nvSpPr>
          <p:cNvPr id="8" name="Shape 323"/>
          <p:cNvSpPr txBox="1">
            <a:spLocks/>
          </p:cNvSpPr>
          <p:nvPr/>
        </p:nvSpPr>
        <p:spPr>
          <a:xfrm>
            <a:off x="-1" y="297096"/>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Concepts of Assimiliation</a:t>
            </a:r>
            <a:endParaRPr lang="en" sz="3800" b="1" dirty="0">
              <a:latin typeface="Arial"/>
              <a:ea typeface="Arial"/>
              <a:cs typeface="Arial"/>
              <a:sym typeface="Arial"/>
            </a:endParaRPr>
          </a:p>
        </p:txBody>
      </p:sp>
    </p:spTree>
    <p:extLst>
      <p:ext uri="{BB962C8B-B14F-4D97-AF65-F5344CB8AC3E}">
        <p14:creationId xmlns:p14="http://schemas.microsoft.com/office/powerpoint/2010/main" val="1357402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78343587"/>
              </p:ext>
            </p:extLst>
          </p:nvPr>
        </p:nvGraphicFramePr>
        <p:xfrm>
          <a:off x="241726" y="1780359"/>
          <a:ext cx="4320000" cy="1544732"/>
        </p:xfrm>
        <a:graphic>
          <a:graphicData uri="http://schemas.openxmlformats.org/drawingml/2006/table">
            <a:tbl>
              <a:tblPr firstRow="1" firstCol="1" bandRow="1">
                <a:tableStyleId>{6B0702C0-3308-47C2-AC5A-CF2954DA8921}</a:tableStyleId>
              </a:tblPr>
              <a:tblGrid>
                <a:gridCol w="1449740">
                  <a:extLst>
                    <a:ext uri="{9D8B030D-6E8A-4147-A177-3AD203B41FA5}">
                      <a16:colId xmlns:a16="http://schemas.microsoft.com/office/drawing/2014/main" val="401284052"/>
                    </a:ext>
                  </a:extLst>
                </a:gridCol>
                <a:gridCol w="2870260">
                  <a:extLst>
                    <a:ext uri="{9D8B030D-6E8A-4147-A177-3AD203B41FA5}">
                      <a16:colId xmlns:a16="http://schemas.microsoft.com/office/drawing/2014/main" val="2235119640"/>
                    </a:ext>
                  </a:extLst>
                </a:gridCol>
              </a:tblGrid>
              <a:tr h="1544732">
                <a:tc>
                  <a:txBody>
                    <a:bodyPr/>
                    <a:lstStyle/>
                    <a:p>
                      <a:pPr marR="33655" algn="ctr">
                        <a:lnSpc>
                          <a:spcPct val="107000"/>
                        </a:lnSpc>
                        <a:spcAft>
                          <a:spcPts val="0"/>
                        </a:spcAft>
                      </a:pPr>
                      <a:r>
                        <a:rPr lang="en-CA" sz="1500" b="1" dirty="0">
                          <a:effectLst/>
                          <a:latin typeface="Calibri" panose="020F0502020204030204" pitchFamily="34" charset="0"/>
                          <a:cs typeface="Calibri" panose="020F0502020204030204" pitchFamily="34" charset="0"/>
                        </a:rPr>
                        <a:t>PATERNALISM</a:t>
                      </a:r>
                      <a:r>
                        <a:rPr lang="en-CA" sz="1100" dirty="0">
                          <a:effectLst/>
                          <a:latin typeface="Times New Roman" panose="02020603050405020304" pitchFamily="18" charset="0"/>
                          <a:cs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59690" marT="5715" marB="0" anchor="ctr">
                    <a:solidFill>
                      <a:srgbClr val="7030A0">
                        <a:alpha val="40000"/>
                      </a:srgbClr>
                    </a:solidFill>
                  </a:tcPr>
                </a:tc>
                <a:tc>
                  <a:txBody>
                    <a:bodyPr/>
                    <a:lstStyle/>
                    <a:p>
                      <a:pPr marL="180000" marR="33655" lvl="0" indent="-180000">
                        <a:lnSpc>
                          <a:spcPct val="100000"/>
                        </a:lnSpc>
                        <a:spcAft>
                          <a:spcPts val="600"/>
                        </a:spcAft>
                        <a:buFont typeface="Symbol" panose="05050102010706020507" pitchFamily="18" charset="2"/>
                        <a:buChar char=""/>
                      </a:pPr>
                      <a:r>
                        <a:rPr lang="en-CA" sz="1200" dirty="0">
                          <a:effectLst/>
                          <a:latin typeface="Calibri" panose="020F0502020204030204" pitchFamily="34" charset="0"/>
                          <a:cs typeface="Calibri" panose="020F0502020204030204" pitchFamily="34" charset="0"/>
                        </a:rPr>
                        <a:t>A focus on males being the highest authority figure in all aspects of life. </a:t>
                      </a:r>
                    </a:p>
                    <a:p>
                      <a:pPr marL="180000" marR="33655" lvl="0" indent="-180000">
                        <a:lnSpc>
                          <a:spcPct val="100000"/>
                        </a:lnSpc>
                        <a:spcAft>
                          <a:spcPts val="600"/>
                        </a:spcAft>
                        <a:buFont typeface="Symbol" panose="05050102010706020507" pitchFamily="18" charset="2"/>
                        <a:buChar char=""/>
                      </a:pPr>
                      <a:r>
                        <a:rPr lang="en-CA" sz="1200" dirty="0">
                          <a:effectLst/>
                          <a:latin typeface="Calibri" panose="020F0502020204030204" pitchFamily="34" charset="0"/>
                          <a:cs typeface="Calibri" panose="020F0502020204030204" pitchFamily="34" charset="0"/>
                        </a:rPr>
                        <a:t>A policy and practice of authority figures who restrict freedom of those considered to be below them. Typically framed as if it is in the best interest of those ‘lower’ than them.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tc>
                <a:extLst>
                  <a:ext uri="{0D108BD9-81ED-4DB2-BD59-A6C34878D82A}">
                    <a16:rowId xmlns:a16="http://schemas.microsoft.com/office/drawing/2014/main" val="154236504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64036459"/>
              </p:ext>
            </p:extLst>
          </p:nvPr>
        </p:nvGraphicFramePr>
        <p:xfrm>
          <a:off x="4656052" y="2298653"/>
          <a:ext cx="4320000" cy="2107092"/>
        </p:xfrm>
        <a:graphic>
          <a:graphicData uri="http://schemas.openxmlformats.org/drawingml/2006/table">
            <a:tbl>
              <a:tblPr firstRow="1" firstCol="1" bandRow="1">
                <a:tableStyleId>{6B0702C0-3308-47C2-AC5A-CF2954DA8921}</a:tableStyleId>
              </a:tblPr>
              <a:tblGrid>
                <a:gridCol w="1202265">
                  <a:extLst>
                    <a:ext uri="{9D8B030D-6E8A-4147-A177-3AD203B41FA5}">
                      <a16:colId xmlns:a16="http://schemas.microsoft.com/office/drawing/2014/main" val="3262059606"/>
                    </a:ext>
                  </a:extLst>
                </a:gridCol>
                <a:gridCol w="3117735">
                  <a:extLst>
                    <a:ext uri="{9D8B030D-6E8A-4147-A177-3AD203B41FA5}">
                      <a16:colId xmlns:a16="http://schemas.microsoft.com/office/drawing/2014/main" val="424246306"/>
                    </a:ext>
                  </a:extLst>
                </a:gridCol>
              </a:tblGrid>
              <a:tr h="2107092">
                <a:tc>
                  <a:txBody>
                    <a:bodyPr/>
                    <a:lstStyle/>
                    <a:p>
                      <a:pPr marR="15240" algn="ctr">
                        <a:lnSpc>
                          <a:spcPct val="107000"/>
                        </a:lnSpc>
                        <a:spcAft>
                          <a:spcPts val="0"/>
                        </a:spcAft>
                      </a:pPr>
                      <a:r>
                        <a:rPr lang="en-CA" sz="1500" b="1" dirty="0">
                          <a:effectLst/>
                          <a:latin typeface="Calibri" panose="020F0502020204030204" pitchFamily="34" charset="0"/>
                          <a:cs typeface="Calibri" panose="020F0502020204030204" pitchFamily="34" charset="0"/>
                        </a:rPr>
                        <a:t>THE </a:t>
                      </a:r>
                      <a:r>
                        <a:rPr lang="en-CA" sz="1500" b="1" dirty="0" smtClean="0">
                          <a:effectLst/>
                          <a:latin typeface="Calibri" panose="020F0502020204030204" pitchFamily="34" charset="0"/>
                          <a:cs typeface="Calibri" panose="020F0502020204030204" pitchFamily="34" charset="0"/>
                        </a:rPr>
                        <a:t>SIXTIES SCOOP</a:t>
                      </a:r>
                      <a:endParaRPr lang="en-CA" sz="15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solidFill>
                      <a:srgbClr val="7030A0">
                        <a:alpha val="40000"/>
                      </a:srgbClr>
                    </a:solidFill>
                  </a:tcPr>
                </a:tc>
                <a:tc>
                  <a:txBody>
                    <a:bodyPr/>
                    <a:lstStyle/>
                    <a:p>
                      <a:pPr marL="180000" lvl="0" indent="-180000">
                        <a:lnSpc>
                          <a:spcPct val="100000"/>
                        </a:lnSpc>
                        <a:spcAft>
                          <a:spcPts val="600"/>
                        </a:spcAft>
                        <a:buFont typeface="Symbol" panose="05050102010706020507" pitchFamily="18" charset="2"/>
                        <a:buChar char=""/>
                      </a:pPr>
                      <a:r>
                        <a:rPr lang="en-CA" sz="1200" dirty="0">
                          <a:effectLst/>
                          <a:latin typeface="Calibri" panose="020F0502020204030204" pitchFamily="34" charset="0"/>
                          <a:cs typeface="Calibri" panose="020F0502020204030204" pitchFamily="34" charset="0"/>
                        </a:rPr>
                        <a:t>From the 1960s to the 1980s, thousands of First Nations and Métis children were forced illegally by the provincial governments from their homes and adopted or fostered, usually by non-Indigenous people. </a:t>
                      </a:r>
                    </a:p>
                    <a:p>
                      <a:pPr marL="180000" lvl="0" indent="-180000">
                        <a:lnSpc>
                          <a:spcPct val="100000"/>
                        </a:lnSpc>
                        <a:spcAft>
                          <a:spcPts val="600"/>
                        </a:spcAft>
                        <a:buFont typeface="Symbol" panose="05050102010706020507" pitchFamily="18" charset="2"/>
                        <a:buChar char=""/>
                      </a:pPr>
                      <a:r>
                        <a:rPr lang="en-CA" sz="1200" dirty="0">
                          <a:effectLst/>
                          <a:latin typeface="Calibri" panose="020F0502020204030204" pitchFamily="34" charset="0"/>
                          <a:cs typeface="Calibri" panose="020F0502020204030204" pitchFamily="34" charset="0"/>
                        </a:rPr>
                        <a:t>Many of these children experienced violence, racism and abuse and lost connection to their identity and culture. </a:t>
                      </a:r>
                    </a:p>
                    <a:p>
                      <a:pPr marL="180000" lvl="0" indent="-180000">
                        <a:lnSpc>
                          <a:spcPct val="100000"/>
                        </a:lnSpc>
                        <a:spcAft>
                          <a:spcPts val="600"/>
                        </a:spcAft>
                        <a:buFont typeface="Symbol" panose="05050102010706020507" pitchFamily="18" charset="2"/>
                        <a:buChar char=""/>
                      </a:pPr>
                      <a:r>
                        <a:rPr lang="en-CA" sz="1200" dirty="0">
                          <a:effectLst/>
                          <a:latin typeface="Calibri" panose="020F0502020204030204" pitchFamily="34" charset="0"/>
                          <a:cs typeface="Calibri" panose="020F0502020204030204" pitchFamily="34" charset="0"/>
                        </a:rPr>
                        <a:t>Like residential schools, the purpose was assimilation.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tc>
                <a:extLst>
                  <a:ext uri="{0D108BD9-81ED-4DB2-BD59-A6C34878D82A}">
                    <a16:rowId xmlns:a16="http://schemas.microsoft.com/office/drawing/2014/main" val="270059933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333306623"/>
              </p:ext>
            </p:extLst>
          </p:nvPr>
        </p:nvGraphicFramePr>
        <p:xfrm>
          <a:off x="241726" y="3564262"/>
          <a:ext cx="4320000" cy="1646984"/>
        </p:xfrm>
        <a:graphic>
          <a:graphicData uri="http://schemas.openxmlformats.org/drawingml/2006/table">
            <a:tbl>
              <a:tblPr firstRow="1" firstCol="1" bandRow="1">
                <a:tableStyleId>{6B0702C0-3308-47C2-AC5A-CF2954DA8921}</a:tableStyleId>
              </a:tblPr>
              <a:tblGrid>
                <a:gridCol w="1449740">
                  <a:extLst>
                    <a:ext uri="{9D8B030D-6E8A-4147-A177-3AD203B41FA5}">
                      <a16:colId xmlns:a16="http://schemas.microsoft.com/office/drawing/2014/main" val="3468092049"/>
                    </a:ext>
                  </a:extLst>
                </a:gridCol>
                <a:gridCol w="2870260">
                  <a:extLst>
                    <a:ext uri="{9D8B030D-6E8A-4147-A177-3AD203B41FA5}">
                      <a16:colId xmlns:a16="http://schemas.microsoft.com/office/drawing/2014/main" val="2823073104"/>
                    </a:ext>
                  </a:extLst>
                </a:gridCol>
              </a:tblGrid>
              <a:tr h="1646984">
                <a:tc>
                  <a:txBody>
                    <a:bodyPr/>
                    <a:lstStyle/>
                    <a:p>
                      <a:pPr algn="ctr">
                        <a:lnSpc>
                          <a:spcPct val="107000"/>
                        </a:lnSpc>
                        <a:spcAft>
                          <a:spcPts val="0"/>
                        </a:spcAft>
                      </a:pPr>
                      <a:r>
                        <a:rPr lang="en-CA" sz="1500" b="1" dirty="0">
                          <a:effectLst/>
                          <a:latin typeface="Calibri" panose="020F0502020204030204" pitchFamily="34" charset="0"/>
                          <a:cs typeface="Calibri" panose="020F0502020204030204" pitchFamily="34" charset="0"/>
                        </a:rPr>
                        <a:t>DOCTRINE OF DISCOVERY </a:t>
                      </a:r>
                      <a:endParaRPr lang="en-CA" sz="15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solidFill>
                      <a:srgbClr val="7030A0">
                        <a:alpha val="40000"/>
                      </a:srgbClr>
                    </a:solidFill>
                  </a:tcPr>
                </a:tc>
                <a:tc>
                  <a:txBody>
                    <a:bodyPr/>
                    <a:lstStyle/>
                    <a:p>
                      <a:pPr marL="180000" lvl="0" indent="-180000">
                        <a:lnSpc>
                          <a:spcPct val="100000"/>
                        </a:lnSpc>
                        <a:spcAft>
                          <a:spcPts val="600"/>
                        </a:spcAft>
                        <a:buFont typeface="Symbol" panose="05050102010706020507" pitchFamily="18" charset="2"/>
                        <a:buChar char=""/>
                      </a:pPr>
                      <a:r>
                        <a:rPr lang="en-CA" sz="1200" dirty="0">
                          <a:effectLst/>
                          <a:latin typeface="Calibri" panose="020F0502020204030204" pitchFamily="34" charset="0"/>
                          <a:cs typeface="Calibri" panose="020F0502020204030204" pitchFamily="34" charset="0"/>
                        </a:rPr>
                        <a:t>In what we now call North America, Europeans made deals amongst themselves and divided up control over Indigenous peoples and Indigenous lands. </a:t>
                      </a:r>
                    </a:p>
                    <a:p>
                      <a:pPr marL="180000" lvl="0" indent="-180000">
                        <a:lnSpc>
                          <a:spcPct val="100000"/>
                        </a:lnSpc>
                        <a:spcAft>
                          <a:spcPts val="600"/>
                        </a:spcAft>
                        <a:buFont typeface="Symbol" panose="05050102010706020507" pitchFamily="18" charset="2"/>
                        <a:buChar char=""/>
                      </a:pPr>
                      <a:r>
                        <a:rPr lang="en-CA" sz="1200" dirty="0">
                          <a:effectLst/>
                          <a:latin typeface="Calibri" panose="020F0502020204030204" pitchFamily="34" charset="0"/>
                          <a:cs typeface="Calibri" panose="020F0502020204030204" pitchFamily="34" charset="0"/>
                        </a:rPr>
                        <a:t>Usually, whichever European nation ‘discovered’ the land first took control, with the blessing of the Christian church. </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59690" marT="5715" marB="0" anchor="ctr"/>
                </a:tc>
                <a:extLst>
                  <a:ext uri="{0D108BD9-81ED-4DB2-BD59-A6C34878D82A}">
                    <a16:rowId xmlns:a16="http://schemas.microsoft.com/office/drawing/2014/main" val="3873569932"/>
                  </a:ext>
                </a:extLst>
              </a:tr>
            </a:tbl>
          </a:graphicData>
        </a:graphic>
      </p:graphicFrame>
      <p:sp>
        <p:nvSpPr>
          <p:cNvPr id="8" name="Shape 323"/>
          <p:cNvSpPr txBox="1">
            <a:spLocks/>
          </p:cNvSpPr>
          <p:nvPr/>
        </p:nvSpPr>
        <p:spPr>
          <a:xfrm>
            <a:off x="0" y="297096"/>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Concepts of Assimiliation</a:t>
            </a:r>
            <a:endParaRPr lang="en" sz="3800" b="1" dirty="0">
              <a:latin typeface="Arial"/>
              <a:ea typeface="Arial"/>
              <a:cs typeface="Arial"/>
              <a:sym typeface="Arial"/>
            </a:endParaRPr>
          </a:p>
        </p:txBody>
      </p:sp>
    </p:spTree>
    <p:extLst>
      <p:ext uri="{BB962C8B-B14F-4D97-AF65-F5344CB8AC3E}">
        <p14:creationId xmlns:p14="http://schemas.microsoft.com/office/powerpoint/2010/main" val="3101688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736" y="1224572"/>
            <a:ext cx="5794529" cy="4098569"/>
          </a:xfrm>
          <a:prstGeom prst="rect">
            <a:avLst/>
          </a:prstGeom>
        </p:spPr>
      </p:pic>
      <p:sp>
        <p:nvSpPr>
          <p:cNvPr id="5" name="Shape 323"/>
          <p:cNvSpPr txBox="1">
            <a:spLocks/>
          </p:cNvSpPr>
          <p:nvPr/>
        </p:nvSpPr>
        <p:spPr>
          <a:xfrm>
            <a:off x="0" y="278623"/>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Assimiliation Case Study</a:t>
            </a:r>
            <a:endParaRPr lang="en" sz="3800" b="1" dirty="0">
              <a:latin typeface="Arial"/>
              <a:ea typeface="Arial"/>
              <a:cs typeface="Arial"/>
              <a:sym typeface="Arial"/>
            </a:endParaRPr>
          </a:p>
        </p:txBody>
      </p:sp>
      <p:sp>
        <p:nvSpPr>
          <p:cNvPr id="6" name="TextBox 5"/>
          <p:cNvSpPr txBox="1"/>
          <p:nvPr/>
        </p:nvSpPr>
        <p:spPr>
          <a:xfrm>
            <a:off x="1459626" y="5282862"/>
            <a:ext cx="6224748" cy="307777"/>
          </a:xfrm>
          <a:prstGeom prst="rect">
            <a:avLst/>
          </a:prstGeom>
          <a:noFill/>
        </p:spPr>
        <p:txBody>
          <a:bodyPr wrap="square" rtlCol="0">
            <a:spAutoFit/>
          </a:bodyPr>
          <a:lstStyle/>
          <a:p>
            <a:pPr algn="ctr"/>
            <a:r>
              <a:rPr lang="en-CA" dirty="0">
                <a:latin typeface="Times New Roman" panose="02020603050405020304" pitchFamily="18" charset="0"/>
                <a:cs typeface="Times New Roman" panose="02020603050405020304" pitchFamily="18" charset="0"/>
                <a:hlinkClick r:id="rId5"/>
              </a:rPr>
              <a:t>https://</a:t>
            </a:r>
            <a:r>
              <a:rPr lang="en-CA" dirty="0" smtClean="0">
                <a:latin typeface="Times New Roman" panose="02020603050405020304" pitchFamily="18" charset="0"/>
                <a:cs typeface="Times New Roman" panose="02020603050405020304" pitchFamily="18" charset="0"/>
                <a:hlinkClick r:id="rId5"/>
              </a:rPr>
              <a:t>dictionary.cambridge.org/dictionary/english/assimilation</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79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602"/>
        <p:cNvGrpSpPr/>
        <p:nvPr/>
      </p:nvGrpSpPr>
      <p:grpSpPr>
        <a:xfrm>
          <a:off x="0" y="0"/>
          <a:ext cx="0" cy="0"/>
          <a:chOff x="0" y="0"/>
          <a:chExt cx="0" cy="0"/>
        </a:xfrm>
      </p:grpSpPr>
      <p:sp>
        <p:nvSpPr>
          <p:cNvPr id="5" name="Google Shape;200;p33"/>
          <p:cNvSpPr txBox="1">
            <a:spLocks noGrp="1"/>
          </p:cNvSpPr>
          <p:nvPr>
            <p:ph type="ctrTitle"/>
          </p:nvPr>
        </p:nvSpPr>
        <p:spPr>
          <a:xfrm>
            <a:off x="3320774" y="1033671"/>
            <a:ext cx="5760000" cy="5496891"/>
          </a:xfrm>
          <a:prstGeom prst="rect">
            <a:avLst/>
          </a:prstGeom>
          <a:noFill/>
          <a:ln>
            <a:noFill/>
          </a:ln>
        </p:spPr>
        <p:txBody>
          <a:bodyPr spcFirstLastPara="1" wrap="square" lIns="91425" tIns="45700" rIns="91425" bIns="45700" anchor="t" anchorCtr="0">
            <a:noAutofit/>
          </a:bodyPr>
          <a:lstStyle/>
          <a:p>
            <a:pPr marL="50800" marR="0" lvl="0" indent="0" algn="ctr" rtl="0">
              <a:lnSpc>
                <a:spcPct val="90000"/>
              </a:lnSpc>
              <a:spcBef>
                <a:spcPts val="1000"/>
              </a:spcBef>
              <a:spcAft>
                <a:spcPts val="0"/>
              </a:spcAft>
              <a:buClr>
                <a:schemeClr val="dk1"/>
              </a:buClr>
              <a:buSzPts val="2800"/>
              <a:buFont typeface="Arial"/>
              <a:buNone/>
            </a:pPr>
            <a:r>
              <a:rPr lang="en-CA" sz="2500" b="0" i="0" u="none" strike="noStrike" cap="none" dirty="0">
                <a:solidFill>
                  <a:schemeClr val="dk1"/>
                </a:solidFill>
                <a:latin typeface="Calibri" panose="020F0502020204030204" pitchFamily="34" charset="0"/>
                <a:cs typeface="Calibri" panose="020F0502020204030204" pitchFamily="34" charset="0"/>
                <a:sym typeface="Calibri"/>
              </a:rPr>
              <a:t>The Alberta Teachers’ Association acknowledges Treaty 7 </a:t>
            </a:r>
            <a:r>
              <a:rPr lang="en-CA" sz="2500" b="0" i="0" u="none" strike="noStrike" cap="none" dirty="0" smtClean="0">
                <a:solidFill>
                  <a:schemeClr val="dk1"/>
                </a:solidFill>
                <a:latin typeface="Calibri" panose="020F0502020204030204" pitchFamily="34" charset="0"/>
                <a:cs typeface="Calibri" panose="020F0502020204030204" pitchFamily="34" charset="0"/>
                <a:sym typeface="Calibri"/>
              </a:rPr>
              <a:t>territory</a:t>
            </a:r>
            <a:r>
              <a:rPr lang="en-CA" sz="2500" dirty="0">
                <a:latin typeface="Calibri" panose="020F0502020204030204" pitchFamily="34" charset="0"/>
                <a:cs typeface="Calibri" panose="020F0502020204030204" pitchFamily="34" charset="0"/>
              </a:rPr>
              <a:t>—</a:t>
            </a:r>
            <a:r>
              <a:rPr lang="en-CA" sz="2500" b="0" i="0" u="none" strike="noStrike" cap="none" dirty="0" smtClean="0">
                <a:solidFill>
                  <a:schemeClr val="dk1"/>
                </a:solidFill>
                <a:latin typeface="Calibri" panose="020F0502020204030204" pitchFamily="34" charset="0"/>
                <a:cs typeface="Calibri" panose="020F0502020204030204" pitchFamily="34" charset="0"/>
                <a:sym typeface="Calibri"/>
              </a:rPr>
              <a:t>the </a:t>
            </a:r>
            <a:r>
              <a:rPr lang="en-CA" sz="2500" b="0" i="0" u="none" strike="noStrike" cap="none" dirty="0">
                <a:solidFill>
                  <a:schemeClr val="dk1"/>
                </a:solidFill>
                <a:latin typeface="Calibri" panose="020F0502020204030204" pitchFamily="34" charset="0"/>
                <a:cs typeface="Calibri" panose="020F0502020204030204" pitchFamily="34" charset="0"/>
                <a:sym typeface="Calibri"/>
              </a:rPr>
              <a:t>ancestral and traditional territory of the Blackfoot Confederacy: Kainai, Piikani and Siksika as well as the Tsuu T’ina First Natio</a:t>
            </a:r>
            <a:r>
              <a:rPr lang="en-CA" sz="2500" dirty="0">
                <a:latin typeface="Calibri" panose="020F0502020204030204" pitchFamily="34" charset="0"/>
                <a:cs typeface="Calibri" panose="020F0502020204030204" pitchFamily="34" charset="0"/>
              </a:rPr>
              <a:t>n and</a:t>
            </a:r>
            <a:r>
              <a:rPr lang="en-CA" sz="2500" b="0" i="0" u="none" strike="noStrike" cap="none" dirty="0">
                <a:solidFill>
                  <a:schemeClr val="dk1"/>
                </a:solidFill>
                <a:latin typeface="Calibri" panose="020F0502020204030204" pitchFamily="34" charset="0"/>
                <a:cs typeface="Calibri" panose="020F0502020204030204" pitchFamily="34" charset="0"/>
                <a:sym typeface="Calibri"/>
              </a:rPr>
              <a:t> Stoney Nakoda First Nation. We acknowledge the many First Nations, Métis and Inuit whose footsteps have marked these lands for generations. We are grateful for the traditional Knowledge Keepers and Elders who are still with us today and those who have gone before us. We recogni</a:t>
            </a:r>
            <a:r>
              <a:rPr lang="en-CA" sz="2500" dirty="0">
                <a:latin typeface="Calibri" panose="020F0502020204030204" pitchFamily="34" charset="0"/>
                <a:cs typeface="Calibri" panose="020F0502020204030204" pitchFamily="34" charset="0"/>
              </a:rPr>
              <a:t>z</a:t>
            </a:r>
            <a:r>
              <a:rPr lang="en-CA" sz="2500" b="0" i="0" u="none" strike="noStrike" cap="none" dirty="0">
                <a:solidFill>
                  <a:schemeClr val="dk1"/>
                </a:solidFill>
                <a:latin typeface="Calibri" panose="020F0502020204030204" pitchFamily="34" charset="0"/>
                <a:cs typeface="Calibri" panose="020F0502020204030204" pitchFamily="34" charset="0"/>
                <a:sym typeface="Calibri"/>
              </a:rPr>
              <a:t>e the land as an act of reconciliation and gratitude to those whose territory we reside on or are visiting.</a:t>
            </a:r>
            <a:endParaRPr sz="25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chemeClr val="dk1"/>
              </a:buClr>
              <a:buSzPts val="2800"/>
              <a:buFont typeface="Arial"/>
              <a:buNone/>
            </a:pPr>
            <a:endParaRPr sz="2500" b="0" i="0" u="none" strike="noStrike" cap="none" dirty="0">
              <a:solidFill>
                <a:schemeClr val="dk1"/>
              </a:solidFill>
              <a:latin typeface="Calibri" panose="020F0502020204030204" pitchFamily="34" charset="0"/>
              <a:ea typeface="Arial"/>
              <a:cs typeface="Calibri" panose="020F0502020204030204" pitchFamily="34" charset="0"/>
              <a:sym typeface="Arial"/>
            </a:endParaRPr>
          </a:p>
        </p:txBody>
      </p:sp>
      <p:sp>
        <p:nvSpPr>
          <p:cNvPr id="9" name="Google Shape;194;p32"/>
          <p:cNvSpPr txBox="1">
            <a:spLocks/>
          </p:cNvSpPr>
          <p:nvPr/>
        </p:nvSpPr>
        <p:spPr>
          <a:xfrm>
            <a:off x="3257549" y="9941"/>
            <a:ext cx="5886450" cy="10237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ctr" rtl="0" eaLnBrk="1" hangingPunct="1">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pPr>
              <a:lnSpc>
                <a:spcPct val="115000"/>
              </a:lnSpc>
              <a:buClr>
                <a:srgbClr val="000000"/>
              </a:buClr>
              <a:buSzPts val="4000"/>
              <a:buFont typeface="Arial"/>
              <a:buNone/>
            </a:pPr>
            <a:r>
              <a:rPr lang="en-CA" sz="3000" b="1" dirty="0" smtClean="0">
                <a:solidFill>
                  <a:schemeClr val="tx1"/>
                </a:solidFill>
                <a:latin typeface="Arial"/>
                <a:ea typeface="Arial"/>
                <a:cs typeface="Arial"/>
                <a:sym typeface="Arial"/>
              </a:rPr>
              <a:t>Treaty 7 Acknowledgement</a:t>
            </a:r>
            <a:endParaRPr lang="en-CA" sz="3000" b="1" dirty="0">
              <a:solidFill>
                <a:schemeClr val="tx1"/>
              </a:solidFill>
            </a:endParaRPr>
          </a:p>
        </p:txBody>
      </p:sp>
    </p:spTree>
    <p:extLst>
      <p:ext uri="{BB962C8B-B14F-4D97-AF65-F5344CB8AC3E}">
        <p14:creationId xmlns:p14="http://schemas.microsoft.com/office/powerpoint/2010/main" val="121396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3789"/>
          <a:stretch/>
        </p:blipFill>
        <p:spPr>
          <a:xfrm>
            <a:off x="1181528" y="1325646"/>
            <a:ext cx="6780944" cy="3990492"/>
          </a:xfrm>
          <a:prstGeom prst="rect">
            <a:avLst/>
          </a:prstGeom>
        </p:spPr>
      </p:pic>
      <p:sp>
        <p:nvSpPr>
          <p:cNvPr id="8" name="TextBox 7"/>
          <p:cNvSpPr txBox="1"/>
          <p:nvPr/>
        </p:nvSpPr>
        <p:spPr>
          <a:xfrm>
            <a:off x="1459626" y="5282862"/>
            <a:ext cx="6224748" cy="307777"/>
          </a:xfrm>
          <a:prstGeom prst="rect">
            <a:avLst/>
          </a:prstGeom>
          <a:noFill/>
        </p:spPr>
        <p:txBody>
          <a:bodyPr wrap="square" rtlCol="0">
            <a:spAutoFit/>
          </a:bodyPr>
          <a:lstStyle/>
          <a:p>
            <a:pPr algn="ctr"/>
            <a:r>
              <a:rPr lang="en-CA" dirty="0" smtClean="0">
                <a:latin typeface="Times New Roman" panose="02020603050405020304" pitchFamily="18" charset="0"/>
                <a:cs typeface="Times New Roman" panose="02020603050405020304" pitchFamily="18" charset="0"/>
                <a:hlinkClick r:id="rId5"/>
              </a:rPr>
              <a:t>www.nfb.ca/film/if_the_weather_permits</a:t>
            </a:r>
            <a:endParaRPr lang="en-CA" dirty="0">
              <a:latin typeface="Times New Roman" panose="02020603050405020304" pitchFamily="18" charset="0"/>
              <a:cs typeface="Times New Roman" panose="02020603050405020304" pitchFamily="18" charset="0"/>
            </a:endParaRPr>
          </a:p>
        </p:txBody>
      </p:sp>
      <p:sp>
        <p:nvSpPr>
          <p:cNvPr id="5" name="Shape 323"/>
          <p:cNvSpPr txBox="1">
            <a:spLocks/>
          </p:cNvSpPr>
          <p:nvPr/>
        </p:nvSpPr>
        <p:spPr>
          <a:xfrm>
            <a:off x="0" y="278623"/>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Assimiliation Case Study</a:t>
            </a:r>
            <a:endParaRPr lang="en" sz="3800" b="1" dirty="0">
              <a:latin typeface="Arial"/>
              <a:ea typeface="Arial"/>
              <a:cs typeface="Arial"/>
              <a:sym typeface="Arial"/>
            </a:endParaRPr>
          </a:p>
        </p:txBody>
      </p:sp>
    </p:spTree>
    <p:extLst>
      <p:ext uri="{BB962C8B-B14F-4D97-AF65-F5344CB8AC3E}">
        <p14:creationId xmlns:p14="http://schemas.microsoft.com/office/powerpoint/2010/main" val="326791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636" y="1335945"/>
            <a:ext cx="6728729" cy="3779149"/>
          </a:xfrm>
          <a:prstGeom prst="rect">
            <a:avLst/>
          </a:prstGeom>
        </p:spPr>
      </p:pic>
      <p:sp>
        <p:nvSpPr>
          <p:cNvPr id="5" name="Shape 323"/>
          <p:cNvSpPr txBox="1">
            <a:spLocks/>
          </p:cNvSpPr>
          <p:nvPr/>
        </p:nvSpPr>
        <p:spPr>
          <a:xfrm>
            <a:off x="0" y="287860"/>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The Sixties Scoop</a:t>
            </a:r>
            <a:endParaRPr lang="en" sz="3800" b="1" dirty="0">
              <a:latin typeface="Arial"/>
              <a:ea typeface="Arial"/>
              <a:cs typeface="Arial"/>
              <a:sym typeface="Arial"/>
            </a:endParaRPr>
          </a:p>
        </p:txBody>
      </p:sp>
      <p:sp>
        <p:nvSpPr>
          <p:cNvPr id="6" name="TextBox 5"/>
          <p:cNvSpPr txBox="1"/>
          <p:nvPr/>
        </p:nvSpPr>
        <p:spPr>
          <a:xfrm>
            <a:off x="1459626" y="5282862"/>
            <a:ext cx="6224748" cy="307777"/>
          </a:xfrm>
          <a:prstGeom prst="rect">
            <a:avLst/>
          </a:prstGeom>
          <a:noFill/>
        </p:spPr>
        <p:txBody>
          <a:bodyPr wrap="square" rtlCol="0">
            <a:spAutoFit/>
          </a:bodyPr>
          <a:lstStyle/>
          <a:p>
            <a:pPr algn="ctr"/>
            <a:r>
              <a:rPr lang="en-CA" dirty="0">
                <a:latin typeface="Times New Roman" panose="02020603050405020304" pitchFamily="18" charset="0"/>
                <a:cs typeface="Times New Roman" panose="02020603050405020304" pitchFamily="18" charset="0"/>
                <a:hlinkClick r:id="rId5"/>
              </a:rPr>
              <a:t>https://</a:t>
            </a:r>
            <a:r>
              <a:rPr lang="en-CA" dirty="0" smtClean="0">
                <a:latin typeface="Times New Roman" panose="02020603050405020304" pitchFamily="18" charset="0"/>
                <a:cs typeface="Times New Roman" panose="02020603050405020304" pitchFamily="18" charset="0"/>
                <a:hlinkClick r:id="rId5"/>
              </a:rPr>
              <a:t>youtu.be/2RZ1yl0FnMs</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8307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 name="Picture 2" descr="Image result for 3 circle venn diagram"/>
          <p:cNvPicPr/>
          <p:nvPr/>
        </p:nvPicPr>
        <p:blipFill>
          <a:blip r:embed="rId4">
            <a:extLst>
              <a:ext uri="{28A0092B-C50C-407E-A947-70E740481C1C}">
                <a14:useLocalDpi xmlns:a14="http://schemas.microsoft.com/office/drawing/2010/main" val="0"/>
              </a:ext>
            </a:extLst>
          </a:blip>
          <a:srcRect/>
          <a:stretch>
            <a:fillRect/>
          </a:stretch>
        </p:blipFill>
        <p:spPr bwMode="auto">
          <a:xfrm>
            <a:off x="2382176" y="1836422"/>
            <a:ext cx="4379648" cy="3851860"/>
          </a:xfrm>
          <a:prstGeom prst="rect">
            <a:avLst/>
          </a:prstGeom>
          <a:noFill/>
          <a:ln>
            <a:noFill/>
          </a:ln>
        </p:spPr>
      </p:pic>
      <p:sp>
        <p:nvSpPr>
          <p:cNvPr id="5" name="Text Box 2"/>
          <p:cNvSpPr txBox="1">
            <a:spLocks noChangeArrowheads="1"/>
          </p:cNvSpPr>
          <p:nvPr/>
        </p:nvSpPr>
        <p:spPr bwMode="auto">
          <a:xfrm>
            <a:off x="6761824" y="5140302"/>
            <a:ext cx="1674495" cy="2984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CA" sz="1200" dirty="0">
                <a:effectLst/>
                <a:latin typeface="Calibri" panose="020F0502020204030204" pitchFamily="34" charset="0"/>
                <a:ea typeface="Calibri" panose="020F0502020204030204" pitchFamily="34" charset="0"/>
                <a:cs typeface="Calibri" panose="020F0502020204030204" pitchFamily="34" charset="0"/>
              </a:rPr>
              <a:t>Impacts on Community</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Shape 323"/>
          <p:cNvSpPr txBox="1">
            <a:spLocks/>
          </p:cNvSpPr>
          <p:nvPr/>
        </p:nvSpPr>
        <p:spPr>
          <a:xfrm>
            <a:off x="0" y="273628"/>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The Sixties Scoop</a:t>
            </a:r>
            <a:endParaRPr lang="en" sz="3800" b="1" dirty="0">
              <a:latin typeface="Arial"/>
              <a:ea typeface="Arial"/>
              <a:cs typeface="Arial"/>
              <a:sym typeface="Arial"/>
            </a:endParaRPr>
          </a:p>
        </p:txBody>
      </p:sp>
      <p:sp>
        <p:nvSpPr>
          <p:cNvPr id="8" name="Text Box 2"/>
          <p:cNvSpPr txBox="1">
            <a:spLocks noChangeArrowheads="1"/>
          </p:cNvSpPr>
          <p:nvPr/>
        </p:nvSpPr>
        <p:spPr bwMode="auto">
          <a:xfrm>
            <a:off x="707681" y="5140302"/>
            <a:ext cx="1674495" cy="2984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CA" sz="1200" dirty="0">
                <a:effectLst/>
                <a:latin typeface="Calibri" panose="020F0502020204030204" pitchFamily="34" charset="0"/>
                <a:ea typeface="Calibri" panose="020F0502020204030204" pitchFamily="34" charset="0"/>
                <a:cs typeface="Calibri" panose="020F0502020204030204" pitchFamily="34" charset="0"/>
              </a:rPr>
              <a:t>Impacts on </a:t>
            </a:r>
            <a:r>
              <a:rPr lang="en-CA" sz="1200" dirty="0" smtClean="0">
                <a:effectLst/>
                <a:latin typeface="Calibri" panose="020F0502020204030204" pitchFamily="34" charset="0"/>
                <a:ea typeface="Calibri" panose="020F0502020204030204" pitchFamily="34" charset="0"/>
                <a:cs typeface="Calibri" panose="020F0502020204030204" pitchFamily="34" charset="0"/>
              </a:rPr>
              <a:t>Family</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 Box 2"/>
          <p:cNvSpPr txBox="1">
            <a:spLocks noChangeArrowheads="1"/>
          </p:cNvSpPr>
          <p:nvPr/>
        </p:nvSpPr>
        <p:spPr bwMode="auto">
          <a:xfrm>
            <a:off x="3734753" y="1453494"/>
            <a:ext cx="1674495" cy="2984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CA" sz="1200" dirty="0">
                <a:effectLst/>
                <a:latin typeface="Calibri" panose="020F0502020204030204" pitchFamily="34" charset="0"/>
                <a:ea typeface="Calibri" panose="020F0502020204030204" pitchFamily="34" charset="0"/>
                <a:cs typeface="Calibri" panose="020F0502020204030204" pitchFamily="34" charset="0"/>
              </a:rPr>
              <a:t>Impacts on </a:t>
            </a:r>
            <a:r>
              <a:rPr lang="en-CA" sz="1200" dirty="0" smtClean="0">
                <a:effectLst/>
                <a:latin typeface="Calibri" panose="020F0502020204030204" pitchFamily="34" charset="0"/>
                <a:ea typeface="Calibri" panose="020F0502020204030204" pitchFamily="34" charset="0"/>
                <a:cs typeface="Calibri" panose="020F0502020204030204" pitchFamily="34" charset="0"/>
              </a:rPr>
              <a:t>Child</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0993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66800" y="1338872"/>
            <a:ext cx="7010400" cy="3927622"/>
          </a:xfrm>
          <a:prstGeom prst="rect">
            <a:avLst/>
          </a:prstGeom>
        </p:spPr>
      </p:pic>
      <p:sp>
        <p:nvSpPr>
          <p:cNvPr id="5" name="Shape 323"/>
          <p:cNvSpPr txBox="1">
            <a:spLocks/>
          </p:cNvSpPr>
          <p:nvPr/>
        </p:nvSpPr>
        <p:spPr>
          <a:xfrm>
            <a:off x="0" y="287860"/>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The Pass System</a:t>
            </a:r>
            <a:endParaRPr lang="en" sz="3800" b="1" dirty="0">
              <a:latin typeface="Arial"/>
              <a:ea typeface="Arial"/>
              <a:cs typeface="Arial"/>
              <a:sym typeface="Arial"/>
            </a:endParaRPr>
          </a:p>
        </p:txBody>
      </p:sp>
      <p:sp>
        <p:nvSpPr>
          <p:cNvPr id="6" name="TextBox 5"/>
          <p:cNvSpPr txBox="1"/>
          <p:nvPr/>
        </p:nvSpPr>
        <p:spPr>
          <a:xfrm>
            <a:off x="1001276" y="5282862"/>
            <a:ext cx="7141449" cy="307777"/>
          </a:xfrm>
          <a:prstGeom prst="rect">
            <a:avLst/>
          </a:prstGeom>
          <a:noFill/>
        </p:spPr>
        <p:txBody>
          <a:bodyPr wrap="square" rtlCol="0">
            <a:spAutoFit/>
          </a:bodyPr>
          <a:lstStyle/>
          <a:p>
            <a:pPr algn="ctr"/>
            <a:r>
              <a:rPr lang="en-CA" dirty="0">
                <a:latin typeface="Times New Roman" panose="02020603050405020304" pitchFamily="18" charset="0"/>
                <a:cs typeface="Times New Roman" panose="02020603050405020304" pitchFamily="18" charset="0"/>
                <a:hlinkClick r:id="rId5"/>
              </a:rPr>
              <a:t>http://</a:t>
            </a:r>
            <a:r>
              <a:rPr lang="en-CA" dirty="0" smtClean="0">
                <a:latin typeface="Times New Roman" panose="02020603050405020304" pitchFamily="18" charset="0"/>
                <a:cs typeface="Times New Roman" panose="02020603050405020304" pitchFamily="18" charset="0"/>
                <a:hlinkClick r:id="rId5"/>
              </a:rPr>
              <a:t>aptnnews.ca/2016/04/14/the-pass-system-illegal-confinement-of-rebel-indians-infocus</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149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614" y="1262672"/>
            <a:ext cx="6932773" cy="3899685"/>
          </a:xfrm>
          <a:prstGeom prst="rect">
            <a:avLst/>
          </a:prstGeom>
        </p:spPr>
      </p:pic>
      <p:sp>
        <p:nvSpPr>
          <p:cNvPr id="8" name="TextBox 7"/>
          <p:cNvSpPr txBox="1"/>
          <p:nvPr/>
        </p:nvSpPr>
        <p:spPr>
          <a:xfrm>
            <a:off x="1001276" y="5282862"/>
            <a:ext cx="7141449" cy="307777"/>
          </a:xfrm>
          <a:prstGeom prst="rect">
            <a:avLst/>
          </a:prstGeom>
          <a:noFill/>
        </p:spPr>
        <p:txBody>
          <a:bodyPr wrap="square" rtlCol="0">
            <a:spAutoFit/>
          </a:bodyPr>
          <a:lstStyle/>
          <a:p>
            <a:pPr algn="ctr"/>
            <a:r>
              <a:rPr lang="en-CA"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https://youtu.be/nl3P-4zBTUM</a:t>
            </a:r>
            <a:endParaRPr lang="en-CA" dirty="0">
              <a:latin typeface="Times New Roman" panose="02020603050405020304" pitchFamily="18" charset="0"/>
              <a:cs typeface="Times New Roman" panose="02020603050405020304" pitchFamily="18" charset="0"/>
            </a:endParaRPr>
          </a:p>
        </p:txBody>
      </p:sp>
      <p:sp>
        <p:nvSpPr>
          <p:cNvPr id="6" name="Shape 323"/>
          <p:cNvSpPr txBox="1">
            <a:spLocks/>
          </p:cNvSpPr>
          <p:nvPr/>
        </p:nvSpPr>
        <p:spPr>
          <a:xfrm>
            <a:off x="0" y="287860"/>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The Pass System</a:t>
            </a:r>
            <a:endParaRPr lang="en" sz="3800" b="1" dirty="0">
              <a:latin typeface="Arial"/>
              <a:ea typeface="Arial"/>
              <a:cs typeface="Arial"/>
              <a:sym typeface="Arial"/>
            </a:endParaRPr>
          </a:p>
        </p:txBody>
      </p:sp>
    </p:spTree>
    <p:extLst>
      <p:ext uri="{BB962C8B-B14F-4D97-AF65-F5344CB8AC3E}">
        <p14:creationId xmlns:p14="http://schemas.microsoft.com/office/powerpoint/2010/main" val="334720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 name="Shape 310" descr="MedicineWheel_with words.jpg"/>
          <p:cNvPicPr preferRelativeResize="0"/>
          <p:nvPr/>
        </p:nvPicPr>
        <p:blipFill rotWithShape="1">
          <a:blip r:embed="rId3">
            <a:alphaModFix/>
          </a:blip>
          <a:srcRect/>
          <a:stretch/>
        </p:blipFill>
        <p:spPr>
          <a:xfrm>
            <a:off x="1871129" y="1277287"/>
            <a:ext cx="5401744" cy="4395787"/>
          </a:xfrm>
          <a:prstGeom prst="rect">
            <a:avLst/>
          </a:prstGeom>
          <a:noFill/>
          <a:ln>
            <a:noFill/>
          </a:ln>
        </p:spPr>
      </p:pic>
      <p:sp>
        <p:nvSpPr>
          <p:cNvPr id="3" name="TextBox 2"/>
          <p:cNvSpPr txBox="1"/>
          <p:nvPr/>
        </p:nvSpPr>
        <p:spPr>
          <a:xfrm>
            <a:off x="1" y="363609"/>
            <a:ext cx="9144000" cy="677108"/>
          </a:xfrm>
          <a:prstGeom prst="rect">
            <a:avLst/>
          </a:prstGeom>
          <a:noFill/>
        </p:spPr>
        <p:txBody>
          <a:bodyPr wrap="square" rtlCol="0">
            <a:spAutoFit/>
          </a:bodyPr>
          <a:lstStyle/>
          <a:p>
            <a:pPr algn="ctr"/>
            <a:r>
              <a:rPr lang="en-US" sz="3800" b="1" dirty="0" smtClean="0"/>
              <a:t>Atonement</a:t>
            </a:r>
            <a:endParaRPr lang="en-CA" sz="3800" b="1" dirty="0"/>
          </a:p>
        </p:txBody>
      </p:sp>
    </p:spTree>
    <p:extLst>
      <p:ext uri="{BB962C8B-B14F-4D97-AF65-F5344CB8AC3E}">
        <p14:creationId xmlns:p14="http://schemas.microsoft.com/office/powerpoint/2010/main" val="138602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840198" y="1913833"/>
            <a:ext cx="5463604" cy="2948207"/>
          </a:xfrm>
          <a:prstGeom prst="rect">
            <a:avLst/>
          </a:prstGeom>
        </p:spPr>
      </p:pic>
      <p:sp>
        <p:nvSpPr>
          <p:cNvPr id="6" name="Shape 323"/>
          <p:cNvSpPr txBox="1">
            <a:spLocks/>
          </p:cNvSpPr>
          <p:nvPr/>
        </p:nvSpPr>
        <p:spPr>
          <a:xfrm>
            <a:off x="0" y="168363"/>
            <a:ext cx="9144000" cy="146041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Intergenerational Trauma, Toxic Stress and Development</a:t>
            </a:r>
            <a:endParaRPr lang="en" sz="3800" b="1" dirty="0">
              <a:latin typeface="Arial"/>
              <a:ea typeface="Arial"/>
              <a:cs typeface="Arial"/>
              <a:sym typeface="Arial"/>
            </a:endParaRPr>
          </a:p>
        </p:txBody>
      </p:sp>
      <p:sp>
        <p:nvSpPr>
          <p:cNvPr id="7" name="TextBox 6"/>
          <p:cNvSpPr txBox="1"/>
          <p:nvPr/>
        </p:nvSpPr>
        <p:spPr>
          <a:xfrm>
            <a:off x="1001276" y="5282862"/>
            <a:ext cx="7141449" cy="307777"/>
          </a:xfrm>
          <a:prstGeom prst="rect">
            <a:avLst/>
          </a:prstGeom>
          <a:noFill/>
        </p:spPr>
        <p:txBody>
          <a:bodyPr wrap="square" rtlCol="0">
            <a:spAutoFit/>
          </a:bodyPr>
          <a:lstStyle/>
          <a:p>
            <a:pPr algn="ctr"/>
            <a:r>
              <a:rPr lang="en-CA" dirty="0">
                <a:latin typeface="Times New Roman" panose="02020603050405020304" pitchFamily="18" charset="0"/>
                <a:cs typeface="Times New Roman" panose="02020603050405020304" pitchFamily="18" charset="0"/>
                <a:hlinkClick r:id="rId5"/>
              </a:rPr>
              <a:t>https://</a:t>
            </a:r>
            <a:r>
              <a:rPr lang="en-CA" dirty="0" smtClean="0">
                <a:latin typeface="Times New Roman" panose="02020603050405020304" pitchFamily="18" charset="0"/>
                <a:cs typeface="Times New Roman" panose="02020603050405020304" pitchFamily="18" charset="0"/>
                <a:hlinkClick r:id="rId5"/>
              </a:rPr>
              <a:t>youtu.be/vMseNYpOQvE</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544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sp>
        <p:nvSpPr>
          <p:cNvPr id="3" name="Rectangle 3"/>
          <p:cNvSpPr>
            <a:spLocks noChangeArrowheads="1"/>
          </p:cNvSpPr>
          <p:nvPr/>
        </p:nvSpPr>
        <p:spPr>
          <a:xfrm>
            <a:off x="192600" y="1503803"/>
            <a:ext cx="87588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spcAft>
                <a:spcPts val="0"/>
              </a:spcAft>
            </a:pPr>
            <a:r>
              <a:rPr lang="en-US" sz="2400" i="1" dirty="0" smtClean="0">
                <a:latin typeface="Calibri" panose="020F0502020204030204" pitchFamily="34" charset="0"/>
                <a:cs typeface="Calibri" panose="020F0502020204030204" pitchFamily="34" charset="0"/>
              </a:rPr>
              <a:t>Positive Stress</a:t>
            </a:r>
          </a:p>
          <a:p>
            <a:pPr marL="914378" lvl="1" indent="-457189">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Healthy for development</a:t>
            </a:r>
          </a:p>
          <a:p>
            <a:pPr marL="914378" lvl="1" indent="-457189">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Helps prepare children for larger challenges</a:t>
            </a:r>
          </a:p>
          <a:p>
            <a:pPr defTabSz="914378">
              <a:spcBef>
                <a:spcPts val="1200"/>
              </a:spcBef>
              <a:spcAft>
                <a:spcPts val="0"/>
              </a:spcAft>
            </a:pPr>
            <a:r>
              <a:rPr lang="en-US" sz="2400" i="1" dirty="0" smtClean="0">
                <a:latin typeface="Calibri" panose="020F0502020204030204" pitchFamily="34" charset="0"/>
                <a:cs typeface="Calibri" panose="020F0502020204030204" pitchFamily="34" charset="0"/>
              </a:rPr>
              <a:t>Tolerable Stress</a:t>
            </a:r>
          </a:p>
          <a:p>
            <a:pPr marL="914378" lvl="1" indent="-457189">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Supports are in place to help manage stress response</a:t>
            </a:r>
          </a:p>
          <a:p>
            <a:pPr marL="914378" lvl="1" indent="-457189">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Will not have long-term negative effects on brain development</a:t>
            </a:r>
          </a:p>
          <a:p>
            <a:pPr defTabSz="914378">
              <a:spcBef>
                <a:spcPts val="1200"/>
              </a:spcBef>
              <a:spcAft>
                <a:spcPts val="0"/>
              </a:spcAft>
            </a:pPr>
            <a:r>
              <a:rPr lang="en-US" sz="2400" i="1" dirty="0" smtClean="0">
                <a:latin typeface="Calibri" panose="020F0502020204030204" pitchFamily="34" charset="0"/>
                <a:cs typeface="Calibri" panose="020F0502020204030204" pitchFamily="34" charset="0"/>
              </a:rPr>
              <a:t>Toxic Stress</a:t>
            </a:r>
          </a:p>
          <a:p>
            <a:pPr marL="914378" lvl="1" indent="-457189">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Prolonged, negative stress without supports in place</a:t>
            </a:r>
          </a:p>
          <a:p>
            <a:pPr marL="914378" lvl="1" indent="-457189">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Increases risk for later physical and mental health problems</a:t>
            </a:r>
            <a:endParaRPr lang="en-US" sz="2400" dirty="0">
              <a:latin typeface="Calibri" panose="020F0502020204030204" pitchFamily="34" charset="0"/>
              <a:cs typeface="Calibri" panose="020F0502020204030204" pitchFamily="34" charset="0"/>
            </a:endParaRPr>
          </a:p>
        </p:txBody>
      </p:sp>
      <p:sp>
        <p:nvSpPr>
          <p:cNvPr id="4" name="Shape 323"/>
          <p:cNvSpPr txBox="1">
            <a:spLocks/>
          </p:cNvSpPr>
          <p:nvPr/>
        </p:nvSpPr>
        <p:spPr>
          <a:xfrm>
            <a:off x="0" y="168363"/>
            <a:ext cx="9144000" cy="146041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Intergenerational Trauma, Toxic Stress and Development</a:t>
            </a:r>
            <a:endParaRPr lang="en" sz="3800" b="1" dirty="0">
              <a:latin typeface="Arial"/>
              <a:ea typeface="Arial"/>
              <a:cs typeface="Arial"/>
              <a:sym typeface="Arial"/>
            </a:endParaRPr>
          </a:p>
        </p:txBody>
      </p:sp>
    </p:spTree>
    <p:extLst>
      <p:ext uri="{BB962C8B-B14F-4D97-AF65-F5344CB8AC3E}">
        <p14:creationId xmlns:p14="http://schemas.microsoft.com/office/powerpoint/2010/main" val="66809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8" name="Picture 7" descr="https://i2.wp.com/www.aaronpaquette.net/wp-content/uploads/2017/12/AaronPaquette3_800x494.jpg?zoom=1.5&amp;resize=300%2C185"/>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5769" y="1822969"/>
            <a:ext cx="5552461" cy="3420000"/>
          </a:xfrm>
          <a:prstGeom prst="rect">
            <a:avLst/>
          </a:prstGeom>
          <a:noFill/>
          <a:ln>
            <a:noFill/>
          </a:ln>
        </p:spPr>
      </p:pic>
      <p:sp>
        <p:nvSpPr>
          <p:cNvPr id="6" name="Shape 323"/>
          <p:cNvSpPr txBox="1">
            <a:spLocks/>
          </p:cNvSpPr>
          <p:nvPr/>
        </p:nvSpPr>
        <p:spPr>
          <a:xfrm>
            <a:off x="-1" y="286327"/>
            <a:ext cx="9144000" cy="82106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Indigenous Resilience and Success</a:t>
            </a:r>
            <a:endParaRPr lang="en" sz="3800" b="1" dirty="0">
              <a:latin typeface="Arial"/>
              <a:ea typeface="Arial"/>
              <a:cs typeface="Arial"/>
              <a:sym typeface="Arial"/>
            </a:endParaRPr>
          </a:p>
        </p:txBody>
      </p:sp>
      <p:sp>
        <p:nvSpPr>
          <p:cNvPr id="7" name="TextBox 6"/>
          <p:cNvSpPr txBox="1"/>
          <p:nvPr/>
        </p:nvSpPr>
        <p:spPr>
          <a:xfrm>
            <a:off x="1001276" y="5282862"/>
            <a:ext cx="7141449" cy="307777"/>
          </a:xfrm>
          <a:prstGeom prst="rect">
            <a:avLst/>
          </a:prstGeom>
          <a:noFill/>
        </p:spPr>
        <p:txBody>
          <a:bodyPr wrap="square" rtlCol="0">
            <a:spAutoFit/>
          </a:bodyPr>
          <a:lstStyle/>
          <a:p>
            <a:pPr algn="ctr"/>
            <a:r>
              <a:rPr lang="en-CA"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a:rPr>
              <a:t>www.aaronpaquette.net</a:t>
            </a:r>
            <a:r>
              <a:rPr lang="en-CA"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a:rPr>
              <a:t>/?</a:t>
            </a:r>
            <a:r>
              <a:rPr lang="en-CA"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a:rPr>
              <a:t>page_id=2</a:t>
            </a:r>
            <a:endParaRPr lang="en-CA"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685971" y="1345915"/>
            <a:ext cx="5772058" cy="477054"/>
          </a:xfrm>
          <a:prstGeom prst="rect">
            <a:avLst/>
          </a:prstGeom>
          <a:noFill/>
        </p:spPr>
        <p:txBody>
          <a:bodyPr wrap="square" rtlCol="0">
            <a:spAutoFit/>
          </a:bodyPr>
          <a:lstStyle/>
          <a:p>
            <a:pPr algn="ctr"/>
            <a:r>
              <a:rPr lang="en-US" sz="2500" dirty="0" smtClean="0">
                <a:latin typeface="Calibri" panose="020F0502020204030204" pitchFamily="34" charset="0"/>
                <a:cs typeface="Calibri" panose="020F0502020204030204" pitchFamily="34" charset="0"/>
              </a:rPr>
              <a:t>Aaron Paquette</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6395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3" name="Picture 2" descr="Photo by Martin Lipman"/>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6407" y="1822969"/>
            <a:ext cx="2571187" cy="3420000"/>
          </a:xfrm>
          <a:prstGeom prst="rect">
            <a:avLst/>
          </a:prstGeom>
          <a:noFill/>
          <a:ln>
            <a:noFill/>
          </a:ln>
        </p:spPr>
      </p:pic>
      <p:sp>
        <p:nvSpPr>
          <p:cNvPr id="6" name="TextBox 5"/>
          <p:cNvSpPr txBox="1"/>
          <p:nvPr/>
        </p:nvSpPr>
        <p:spPr>
          <a:xfrm>
            <a:off x="1001276" y="5282862"/>
            <a:ext cx="7141449" cy="307777"/>
          </a:xfrm>
          <a:prstGeom prst="rect">
            <a:avLst/>
          </a:prstGeom>
          <a:noFill/>
        </p:spPr>
        <p:txBody>
          <a:bodyPr wrap="square" rtlCol="0">
            <a:spAutoFit/>
          </a:bodyPr>
          <a:lstStyle/>
          <a:p>
            <a:pPr algn="ctr"/>
            <a:r>
              <a:rPr lang="en-CA"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rPr>
              <a:t>www.alexjanvier.com/aa1.html</a:t>
            </a:r>
            <a:endParaRPr lang="en-CA"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85971" y="1345915"/>
            <a:ext cx="5772058" cy="477054"/>
          </a:xfrm>
          <a:prstGeom prst="rect">
            <a:avLst/>
          </a:prstGeom>
          <a:noFill/>
        </p:spPr>
        <p:txBody>
          <a:bodyPr wrap="square" rtlCol="0">
            <a:spAutoFit/>
          </a:bodyPr>
          <a:lstStyle/>
          <a:p>
            <a:pPr algn="ctr"/>
            <a:r>
              <a:rPr lang="en-US" sz="2500" dirty="0" smtClean="0">
                <a:latin typeface="Calibri" panose="020F0502020204030204" pitchFamily="34" charset="0"/>
                <a:cs typeface="Calibri" panose="020F0502020204030204" pitchFamily="34" charset="0"/>
              </a:rPr>
              <a:t>Alex Janvier</a:t>
            </a:r>
            <a:endParaRPr lang="en-US" sz="2000" dirty="0">
              <a:latin typeface="Calibri" panose="020F0502020204030204" pitchFamily="34" charset="0"/>
              <a:cs typeface="Calibri" panose="020F0502020204030204" pitchFamily="34" charset="0"/>
            </a:endParaRPr>
          </a:p>
        </p:txBody>
      </p:sp>
      <p:sp>
        <p:nvSpPr>
          <p:cNvPr id="9" name="Shape 323"/>
          <p:cNvSpPr txBox="1">
            <a:spLocks/>
          </p:cNvSpPr>
          <p:nvPr/>
        </p:nvSpPr>
        <p:spPr>
          <a:xfrm>
            <a:off x="-1" y="286327"/>
            <a:ext cx="9144000" cy="82106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Indigenous Resilience and Success</a:t>
            </a:r>
            <a:endParaRPr lang="en" sz="3800" b="1" dirty="0">
              <a:latin typeface="Arial"/>
              <a:ea typeface="Arial"/>
              <a:cs typeface="Arial"/>
              <a:sym typeface="Arial"/>
            </a:endParaRPr>
          </a:p>
        </p:txBody>
      </p:sp>
    </p:spTree>
    <p:extLst>
      <p:ext uri="{BB962C8B-B14F-4D97-AF65-F5344CB8AC3E}">
        <p14:creationId xmlns:p14="http://schemas.microsoft.com/office/powerpoint/2010/main" val="1327073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602"/>
        <p:cNvGrpSpPr/>
        <p:nvPr/>
      </p:nvGrpSpPr>
      <p:grpSpPr>
        <a:xfrm>
          <a:off x="0" y="0"/>
          <a:ext cx="0" cy="0"/>
          <a:chOff x="0" y="0"/>
          <a:chExt cx="0" cy="0"/>
        </a:xfrm>
      </p:grpSpPr>
      <p:sp>
        <p:nvSpPr>
          <p:cNvPr id="5" name="Google Shape;207;p34"/>
          <p:cNvSpPr txBox="1">
            <a:spLocks noGrp="1"/>
          </p:cNvSpPr>
          <p:nvPr>
            <p:ph type="ctrTitle"/>
          </p:nvPr>
        </p:nvSpPr>
        <p:spPr>
          <a:xfrm>
            <a:off x="3370161" y="1033671"/>
            <a:ext cx="5661225" cy="5170157"/>
          </a:xfrm>
          <a:prstGeom prst="rect">
            <a:avLst/>
          </a:prstGeom>
          <a:noFill/>
          <a:ln>
            <a:noFill/>
          </a:ln>
        </p:spPr>
        <p:txBody>
          <a:bodyPr spcFirstLastPara="1" wrap="square" lIns="91425" tIns="45700" rIns="91425" bIns="45700" anchor="t" anchorCtr="0">
            <a:noAutofit/>
          </a:bodyPr>
          <a:lstStyle/>
          <a:p>
            <a:pPr marL="50800" marR="0" lvl="0" indent="0" algn="ctr" rtl="0">
              <a:lnSpc>
                <a:spcPct val="90000"/>
              </a:lnSpc>
              <a:spcBef>
                <a:spcPts val="1000"/>
              </a:spcBef>
              <a:spcAft>
                <a:spcPts val="0"/>
              </a:spcAft>
              <a:buClr>
                <a:schemeClr val="dk1"/>
              </a:buClr>
              <a:buSzPts val="2800"/>
              <a:buFont typeface="Arial"/>
              <a:buNone/>
            </a:pPr>
            <a:r>
              <a:rPr lang="en-CA" sz="2500" b="0" i="0" u="none" strike="noStrike" cap="none" dirty="0" smtClean="0">
                <a:solidFill>
                  <a:schemeClr val="dk1"/>
                </a:solidFill>
                <a:latin typeface="Calibri" panose="020F0502020204030204" pitchFamily="34" charset="0"/>
                <a:cs typeface="Calibri" panose="020F0502020204030204" pitchFamily="34" charset="0"/>
                <a:sym typeface="Calibri"/>
              </a:rPr>
              <a:t>The Alberta Teachers’ Association acknowledges Treaty 8 territory</a:t>
            </a:r>
            <a:r>
              <a:rPr lang="en-CA" sz="2500" dirty="0" smtClean="0">
                <a:latin typeface="Calibri" panose="020F0502020204030204" pitchFamily="34" charset="0"/>
                <a:cs typeface="Calibri" panose="020F0502020204030204" pitchFamily="34" charset="0"/>
              </a:rPr>
              <a:t>—</a:t>
            </a:r>
            <a:r>
              <a:rPr lang="en-CA" sz="2500" b="0" i="0" u="none" strike="noStrike" cap="none" dirty="0" smtClean="0">
                <a:solidFill>
                  <a:schemeClr val="dk1"/>
                </a:solidFill>
                <a:latin typeface="Calibri" panose="020F0502020204030204" pitchFamily="34" charset="0"/>
                <a:cs typeface="Calibri" panose="020F0502020204030204" pitchFamily="34" charset="0"/>
                <a:sym typeface="Calibri"/>
              </a:rPr>
              <a:t>the ancestral and traditional territory of the Cree, Dene, as well as the Métis. We acknowledge the many First Nations, Métis and Inuit whose footsteps have marked these lands for generations. We are grateful for the traditional Knowledge Keepers and Elders who are still with us today and those who have gone before us. We recogni</a:t>
            </a:r>
            <a:r>
              <a:rPr lang="en-CA" sz="2500" dirty="0" smtClean="0">
                <a:latin typeface="Calibri" panose="020F0502020204030204" pitchFamily="34" charset="0"/>
                <a:cs typeface="Calibri" panose="020F0502020204030204" pitchFamily="34" charset="0"/>
              </a:rPr>
              <a:t>z</a:t>
            </a:r>
            <a:r>
              <a:rPr lang="en-CA" sz="2500" b="0" i="0" u="none" strike="noStrike" cap="none" dirty="0" smtClean="0">
                <a:solidFill>
                  <a:schemeClr val="dk1"/>
                </a:solidFill>
                <a:latin typeface="Calibri" panose="020F0502020204030204" pitchFamily="34" charset="0"/>
                <a:cs typeface="Calibri" panose="020F0502020204030204" pitchFamily="34" charset="0"/>
                <a:sym typeface="Calibri"/>
              </a:rPr>
              <a:t>e the land as an act of reconciliation and gratitude to those whose territory we reside on or are visiting.</a:t>
            </a:r>
            <a:endParaRPr sz="2500" b="0" i="0" u="none" strike="noStrike" cap="none" dirty="0">
              <a:solidFill>
                <a:schemeClr val="dk1"/>
              </a:solidFill>
              <a:latin typeface="Calibri" panose="020F0502020204030204" pitchFamily="34" charset="0"/>
              <a:cs typeface="Calibri" panose="020F0502020204030204" pitchFamily="34" charset="0"/>
              <a:sym typeface="Calibri"/>
            </a:endParaRPr>
          </a:p>
        </p:txBody>
      </p:sp>
      <p:sp>
        <p:nvSpPr>
          <p:cNvPr id="8" name="Google Shape;194;p32"/>
          <p:cNvSpPr txBox="1">
            <a:spLocks/>
          </p:cNvSpPr>
          <p:nvPr/>
        </p:nvSpPr>
        <p:spPr>
          <a:xfrm>
            <a:off x="3257549" y="9941"/>
            <a:ext cx="5886450" cy="10237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ctr" rtl="0" eaLnBrk="1" hangingPunct="1">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pPr>
              <a:lnSpc>
                <a:spcPct val="115000"/>
              </a:lnSpc>
              <a:buClr>
                <a:srgbClr val="000000"/>
              </a:buClr>
              <a:buSzPts val="4000"/>
              <a:buFont typeface="Arial"/>
              <a:buNone/>
            </a:pPr>
            <a:r>
              <a:rPr lang="en-CA" sz="3000" b="1" dirty="0" smtClean="0">
                <a:solidFill>
                  <a:schemeClr val="tx1"/>
                </a:solidFill>
                <a:latin typeface="Arial"/>
                <a:ea typeface="Arial"/>
                <a:cs typeface="Arial"/>
                <a:sym typeface="Arial"/>
              </a:rPr>
              <a:t>Treaty 8 Acknowledgement</a:t>
            </a:r>
            <a:endParaRPr lang="en-CA" sz="3000" b="1" dirty="0">
              <a:solidFill>
                <a:schemeClr val="tx1"/>
              </a:solidFill>
            </a:endParaRPr>
          </a:p>
        </p:txBody>
      </p:sp>
    </p:spTree>
    <p:extLst>
      <p:ext uri="{BB962C8B-B14F-4D97-AF65-F5344CB8AC3E}">
        <p14:creationId xmlns:p14="http://schemas.microsoft.com/office/powerpoint/2010/main" val="14670489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3" name="Picture 2" descr="Doug Eaglesham"/>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000" y="1822969"/>
            <a:ext cx="5130000" cy="3420000"/>
          </a:xfrm>
          <a:prstGeom prst="rect">
            <a:avLst/>
          </a:prstGeom>
          <a:noFill/>
          <a:ln>
            <a:noFill/>
          </a:ln>
        </p:spPr>
      </p:pic>
      <p:sp>
        <p:nvSpPr>
          <p:cNvPr id="6" name="TextBox 5"/>
          <p:cNvSpPr txBox="1"/>
          <p:nvPr/>
        </p:nvSpPr>
        <p:spPr>
          <a:xfrm>
            <a:off x="1001276" y="5282862"/>
            <a:ext cx="7141449" cy="307777"/>
          </a:xfrm>
          <a:prstGeom prst="rect">
            <a:avLst/>
          </a:prstGeom>
          <a:noFill/>
        </p:spPr>
        <p:txBody>
          <a:bodyPr wrap="square" rtlCol="0">
            <a:spAutoFit/>
          </a:bodyPr>
          <a:lstStyle/>
          <a:p>
            <a:pPr algn="ctr"/>
            <a:r>
              <a:rPr lang="en-CA"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www.lieutenantgovernor.ab.ca/aoe/athletics/willie-littlechild/index.html</a:t>
            </a:r>
            <a:endParaRPr lang="en-CA"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85971" y="1345915"/>
            <a:ext cx="5772058" cy="477054"/>
          </a:xfrm>
          <a:prstGeom prst="rect">
            <a:avLst/>
          </a:prstGeom>
          <a:noFill/>
        </p:spPr>
        <p:txBody>
          <a:bodyPr wrap="square" rtlCol="0">
            <a:spAutoFit/>
          </a:bodyPr>
          <a:lstStyle/>
          <a:p>
            <a:pPr algn="ctr"/>
            <a:r>
              <a:rPr lang="en-CA" sz="2500" dirty="0" smtClean="0">
                <a:latin typeface="Calibri" panose="020F0502020204030204" pitchFamily="34" charset="0"/>
                <a:cs typeface="Calibri" panose="020F0502020204030204" pitchFamily="34" charset="0"/>
              </a:rPr>
              <a:t>Dr</a:t>
            </a:r>
            <a:r>
              <a:rPr lang="en-CA" sz="2500" dirty="0">
                <a:latin typeface="Calibri" panose="020F0502020204030204" pitchFamily="34" charset="0"/>
                <a:cs typeface="Calibri" panose="020F0502020204030204" pitchFamily="34" charset="0"/>
              </a:rPr>
              <a:t>. Wilton Littlechild </a:t>
            </a:r>
            <a:endParaRPr lang="en-US" sz="2500" dirty="0">
              <a:latin typeface="Calibri" panose="020F0502020204030204" pitchFamily="34" charset="0"/>
              <a:cs typeface="Calibri" panose="020F0502020204030204" pitchFamily="34" charset="0"/>
            </a:endParaRPr>
          </a:p>
        </p:txBody>
      </p:sp>
      <p:sp>
        <p:nvSpPr>
          <p:cNvPr id="9" name="Shape 323"/>
          <p:cNvSpPr txBox="1">
            <a:spLocks/>
          </p:cNvSpPr>
          <p:nvPr/>
        </p:nvSpPr>
        <p:spPr>
          <a:xfrm>
            <a:off x="-1" y="286327"/>
            <a:ext cx="9144000" cy="82106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Indigenous Resilience and Success</a:t>
            </a:r>
            <a:endParaRPr lang="en" sz="3800" b="1" dirty="0">
              <a:latin typeface="Arial"/>
              <a:ea typeface="Arial"/>
              <a:cs typeface="Arial"/>
              <a:sym typeface="Arial"/>
            </a:endParaRPr>
          </a:p>
        </p:txBody>
      </p:sp>
    </p:spTree>
    <p:extLst>
      <p:ext uri="{BB962C8B-B14F-4D97-AF65-F5344CB8AC3E}">
        <p14:creationId xmlns:p14="http://schemas.microsoft.com/office/powerpoint/2010/main" val="3003112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3" name="Picture 2" descr="Lorne Cardinal 2005 World Masters Rugby"/>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056" y="1822969"/>
            <a:ext cx="2737889" cy="3420000"/>
          </a:xfrm>
          <a:prstGeom prst="rect">
            <a:avLst/>
          </a:prstGeom>
          <a:noFill/>
          <a:ln>
            <a:noFill/>
          </a:ln>
        </p:spPr>
      </p:pic>
      <p:sp>
        <p:nvSpPr>
          <p:cNvPr id="6" name="TextBox 5"/>
          <p:cNvSpPr txBox="1"/>
          <p:nvPr/>
        </p:nvSpPr>
        <p:spPr>
          <a:xfrm>
            <a:off x="1001276" y="5282862"/>
            <a:ext cx="7141449" cy="312650"/>
          </a:xfrm>
          <a:prstGeom prst="rect">
            <a:avLst/>
          </a:prstGeom>
          <a:noFill/>
        </p:spPr>
        <p:txBody>
          <a:bodyPr wrap="square" rtlCol="0">
            <a:spAutoFit/>
          </a:bodyPr>
          <a:lstStyle/>
          <a:p>
            <a:pPr algn="ctr">
              <a:lnSpc>
                <a:spcPct val="107000"/>
              </a:lnSpc>
              <a:spcAft>
                <a:spcPts val="800"/>
              </a:spcAft>
            </a:pPr>
            <a:r>
              <a:rPr lang="en-CA"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https://</a:t>
            </a:r>
            <a:r>
              <a:rPr lang="en-CA"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lornecardinal.wordpress.com/about/dog-river-howlers-rugby</a:t>
            </a:r>
            <a:endParaRPr lang="en-CA"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1685971" y="1345915"/>
            <a:ext cx="5772058" cy="477054"/>
          </a:xfrm>
          <a:prstGeom prst="rect">
            <a:avLst/>
          </a:prstGeom>
          <a:noFill/>
        </p:spPr>
        <p:txBody>
          <a:bodyPr wrap="square" rtlCol="0">
            <a:spAutoFit/>
          </a:bodyPr>
          <a:lstStyle/>
          <a:p>
            <a:pPr algn="ctr"/>
            <a:r>
              <a:rPr lang="en-US" sz="2500" dirty="0" smtClean="0">
                <a:latin typeface="Calibri" panose="020F0502020204030204" pitchFamily="34" charset="0"/>
                <a:cs typeface="Calibri" panose="020F0502020204030204" pitchFamily="34" charset="0"/>
              </a:rPr>
              <a:t>Lorne Cardinal</a:t>
            </a:r>
            <a:endParaRPr lang="en-US" sz="2000" dirty="0">
              <a:latin typeface="Calibri" panose="020F0502020204030204" pitchFamily="34" charset="0"/>
              <a:cs typeface="Calibri" panose="020F0502020204030204" pitchFamily="34" charset="0"/>
            </a:endParaRPr>
          </a:p>
        </p:txBody>
      </p:sp>
      <p:sp>
        <p:nvSpPr>
          <p:cNvPr id="9" name="Shape 323"/>
          <p:cNvSpPr txBox="1">
            <a:spLocks/>
          </p:cNvSpPr>
          <p:nvPr/>
        </p:nvSpPr>
        <p:spPr>
          <a:xfrm>
            <a:off x="-1" y="286327"/>
            <a:ext cx="9144000" cy="82106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Indigenous Resilience and Success</a:t>
            </a:r>
            <a:endParaRPr lang="en" sz="3800" b="1" dirty="0">
              <a:latin typeface="Arial"/>
              <a:ea typeface="Arial"/>
              <a:cs typeface="Arial"/>
              <a:sym typeface="Arial"/>
            </a:endParaRPr>
          </a:p>
        </p:txBody>
      </p:sp>
    </p:spTree>
    <p:extLst>
      <p:ext uri="{BB962C8B-B14F-4D97-AF65-F5344CB8AC3E}">
        <p14:creationId xmlns:p14="http://schemas.microsoft.com/office/powerpoint/2010/main" val="1830727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3" name="Picture 2" descr="marily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5027" y="1822969"/>
            <a:ext cx="5133947" cy="3420000"/>
          </a:xfrm>
          <a:prstGeom prst="rect">
            <a:avLst/>
          </a:prstGeom>
          <a:noFill/>
          <a:ln>
            <a:noFill/>
          </a:ln>
        </p:spPr>
      </p:pic>
      <p:sp>
        <p:nvSpPr>
          <p:cNvPr id="6" name="TextBox 5"/>
          <p:cNvSpPr txBox="1"/>
          <p:nvPr/>
        </p:nvSpPr>
        <p:spPr>
          <a:xfrm>
            <a:off x="1001276" y="5282862"/>
            <a:ext cx="7141449" cy="307777"/>
          </a:xfrm>
          <a:prstGeom prst="rect">
            <a:avLst/>
          </a:prstGeom>
          <a:noFill/>
        </p:spPr>
        <p:txBody>
          <a:bodyPr wrap="square" rtlCol="0">
            <a:spAutoFit/>
          </a:bodyPr>
          <a:lstStyle/>
          <a:p>
            <a:pPr algn="ctr"/>
            <a:r>
              <a:rPr lang="en-CA"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www.ualberta.ca/native-studies/about-us/contact-us-people/faculty/marilyn-dumont</a:t>
            </a:r>
            <a:endParaRPr lang="en-CA"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85971" y="1345915"/>
            <a:ext cx="5772058" cy="477054"/>
          </a:xfrm>
          <a:prstGeom prst="rect">
            <a:avLst/>
          </a:prstGeom>
          <a:noFill/>
        </p:spPr>
        <p:txBody>
          <a:bodyPr wrap="square" rtlCol="0">
            <a:spAutoFit/>
          </a:bodyPr>
          <a:lstStyle/>
          <a:p>
            <a:pPr algn="ctr"/>
            <a:r>
              <a:rPr lang="en-CA" sz="2500" dirty="0" smtClean="0">
                <a:latin typeface="Calibri" panose="020F0502020204030204" pitchFamily="34" charset="0"/>
                <a:cs typeface="Calibri" panose="020F0502020204030204" pitchFamily="34" charset="0"/>
              </a:rPr>
              <a:t>Marilyn </a:t>
            </a:r>
            <a:r>
              <a:rPr lang="en-CA" sz="2500" dirty="0">
                <a:latin typeface="Calibri" panose="020F0502020204030204" pitchFamily="34" charset="0"/>
                <a:cs typeface="Calibri" panose="020F0502020204030204" pitchFamily="34" charset="0"/>
              </a:rPr>
              <a:t>Dumont </a:t>
            </a:r>
            <a:endParaRPr lang="en-US" sz="2500" dirty="0">
              <a:latin typeface="Calibri" panose="020F0502020204030204" pitchFamily="34" charset="0"/>
              <a:cs typeface="Calibri" panose="020F0502020204030204" pitchFamily="34" charset="0"/>
            </a:endParaRPr>
          </a:p>
        </p:txBody>
      </p:sp>
      <p:sp>
        <p:nvSpPr>
          <p:cNvPr id="9" name="Shape 323"/>
          <p:cNvSpPr txBox="1">
            <a:spLocks/>
          </p:cNvSpPr>
          <p:nvPr/>
        </p:nvSpPr>
        <p:spPr>
          <a:xfrm>
            <a:off x="-1" y="286327"/>
            <a:ext cx="9144000" cy="82106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Indigenous Resilience and Success</a:t>
            </a:r>
            <a:endParaRPr lang="en" sz="3800" b="1" dirty="0">
              <a:latin typeface="Arial"/>
              <a:ea typeface="Arial"/>
              <a:cs typeface="Arial"/>
              <a:sym typeface="Arial"/>
            </a:endParaRPr>
          </a:p>
        </p:txBody>
      </p:sp>
    </p:spTree>
    <p:extLst>
      <p:ext uri="{BB962C8B-B14F-4D97-AF65-F5344CB8AC3E}">
        <p14:creationId xmlns:p14="http://schemas.microsoft.com/office/powerpoint/2010/main" val="4087256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3" name="Picture 2" descr="Jacqueline Guest Alberta Wri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1527" y="1822969"/>
            <a:ext cx="2780946" cy="3420000"/>
          </a:xfrm>
          <a:prstGeom prst="rect">
            <a:avLst/>
          </a:prstGeom>
          <a:noFill/>
          <a:ln>
            <a:noFill/>
          </a:ln>
        </p:spPr>
      </p:pic>
      <p:sp>
        <p:nvSpPr>
          <p:cNvPr id="6" name="TextBox 5"/>
          <p:cNvSpPr txBox="1"/>
          <p:nvPr/>
        </p:nvSpPr>
        <p:spPr>
          <a:xfrm>
            <a:off x="1001276" y="5282862"/>
            <a:ext cx="7141449" cy="312650"/>
          </a:xfrm>
          <a:prstGeom prst="rect">
            <a:avLst/>
          </a:prstGeom>
          <a:noFill/>
        </p:spPr>
        <p:txBody>
          <a:bodyPr wrap="square" rtlCol="0">
            <a:spAutoFit/>
          </a:bodyPr>
          <a:lstStyle/>
          <a:p>
            <a:pPr algn="ctr">
              <a:lnSpc>
                <a:spcPct val="107000"/>
              </a:lnSpc>
              <a:spcAft>
                <a:spcPts val="800"/>
              </a:spcAft>
            </a:pPr>
            <a:r>
              <a:rPr lang="en-CA"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www.jacquelineguest.com/about-jacqueline</a:t>
            </a:r>
            <a:endParaRPr lang="en-CA"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1685971" y="1345915"/>
            <a:ext cx="5772058" cy="477054"/>
          </a:xfrm>
          <a:prstGeom prst="rect">
            <a:avLst/>
          </a:prstGeom>
          <a:noFill/>
        </p:spPr>
        <p:txBody>
          <a:bodyPr wrap="square" rtlCol="0">
            <a:spAutoFit/>
          </a:bodyPr>
          <a:lstStyle/>
          <a:p>
            <a:pPr algn="ctr"/>
            <a:r>
              <a:rPr lang="en-CA" sz="2500" dirty="0" smtClean="0">
                <a:latin typeface="Calibri" panose="020F0502020204030204" pitchFamily="34" charset="0"/>
                <a:cs typeface="Calibri" panose="020F0502020204030204" pitchFamily="34" charset="0"/>
              </a:rPr>
              <a:t>Jacqueline </a:t>
            </a:r>
            <a:r>
              <a:rPr lang="en-CA" sz="2500" dirty="0">
                <a:latin typeface="Calibri" panose="020F0502020204030204" pitchFamily="34" charset="0"/>
                <a:cs typeface="Calibri" panose="020F0502020204030204" pitchFamily="34" charset="0"/>
              </a:rPr>
              <a:t>Guest</a:t>
            </a:r>
            <a:endParaRPr lang="en-US" sz="2500" dirty="0">
              <a:latin typeface="Calibri" panose="020F0502020204030204" pitchFamily="34" charset="0"/>
              <a:cs typeface="Calibri" panose="020F0502020204030204" pitchFamily="34" charset="0"/>
            </a:endParaRPr>
          </a:p>
        </p:txBody>
      </p:sp>
      <p:sp>
        <p:nvSpPr>
          <p:cNvPr id="9" name="Shape 323"/>
          <p:cNvSpPr txBox="1">
            <a:spLocks/>
          </p:cNvSpPr>
          <p:nvPr/>
        </p:nvSpPr>
        <p:spPr>
          <a:xfrm>
            <a:off x="-1" y="286327"/>
            <a:ext cx="9144000" cy="82106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Indigenous Resilience and Success</a:t>
            </a:r>
            <a:endParaRPr lang="en" sz="3800" b="1" dirty="0">
              <a:latin typeface="Arial"/>
              <a:ea typeface="Arial"/>
              <a:cs typeface="Arial"/>
              <a:sym typeface="Arial"/>
            </a:endParaRPr>
          </a:p>
        </p:txBody>
      </p:sp>
    </p:spTree>
    <p:extLst>
      <p:ext uri="{BB962C8B-B14F-4D97-AF65-F5344CB8AC3E}">
        <p14:creationId xmlns:p14="http://schemas.microsoft.com/office/powerpoint/2010/main" val="2875162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3" name="Picture 2" descr="http://www.dallasarcand.ca/wp-content/uploads/2017/06/IMG_536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916" y="1822969"/>
            <a:ext cx="5128169" cy="3420000"/>
          </a:xfrm>
          <a:prstGeom prst="rect">
            <a:avLst/>
          </a:prstGeom>
          <a:noFill/>
          <a:ln>
            <a:noFill/>
          </a:ln>
        </p:spPr>
      </p:pic>
      <p:sp>
        <p:nvSpPr>
          <p:cNvPr id="6" name="TextBox 5"/>
          <p:cNvSpPr txBox="1"/>
          <p:nvPr/>
        </p:nvSpPr>
        <p:spPr>
          <a:xfrm>
            <a:off x="1001276" y="5282862"/>
            <a:ext cx="7141449" cy="307777"/>
          </a:xfrm>
          <a:prstGeom prst="rect">
            <a:avLst/>
          </a:prstGeom>
          <a:noFill/>
        </p:spPr>
        <p:txBody>
          <a:bodyPr wrap="square" rtlCol="0">
            <a:spAutoFit/>
          </a:bodyPr>
          <a:lstStyle/>
          <a:p>
            <a:pPr algn="ctr"/>
            <a:r>
              <a:rPr lang="en-CA"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www.dallasarcand.ca/about</a:t>
            </a:r>
            <a:endParaRPr lang="en-CA"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85971" y="1345915"/>
            <a:ext cx="5772058" cy="477054"/>
          </a:xfrm>
          <a:prstGeom prst="rect">
            <a:avLst/>
          </a:prstGeom>
          <a:noFill/>
        </p:spPr>
        <p:txBody>
          <a:bodyPr wrap="square" rtlCol="0">
            <a:spAutoFit/>
          </a:bodyPr>
          <a:lstStyle/>
          <a:p>
            <a:pPr algn="ctr"/>
            <a:r>
              <a:rPr lang="en-US" sz="2500" dirty="0" smtClean="0">
                <a:latin typeface="Calibri" panose="020F0502020204030204" pitchFamily="34" charset="0"/>
                <a:cs typeface="Calibri" panose="020F0502020204030204" pitchFamily="34" charset="0"/>
              </a:rPr>
              <a:t>Dallas Arcand</a:t>
            </a:r>
            <a:endParaRPr lang="en-US" sz="2000" dirty="0">
              <a:latin typeface="Calibri" panose="020F0502020204030204" pitchFamily="34" charset="0"/>
              <a:cs typeface="Calibri" panose="020F0502020204030204" pitchFamily="34" charset="0"/>
            </a:endParaRPr>
          </a:p>
        </p:txBody>
      </p:sp>
      <p:sp>
        <p:nvSpPr>
          <p:cNvPr id="9" name="Shape 323"/>
          <p:cNvSpPr txBox="1">
            <a:spLocks/>
          </p:cNvSpPr>
          <p:nvPr/>
        </p:nvSpPr>
        <p:spPr>
          <a:xfrm>
            <a:off x="-1" y="286327"/>
            <a:ext cx="9144000" cy="82106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Indigenous Resilience and Success</a:t>
            </a:r>
            <a:endParaRPr lang="en" sz="3800" b="1" dirty="0">
              <a:latin typeface="Arial"/>
              <a:ea typeface="Arial"/>
              <a:cs typeface="Arial"/>
              <a:sym typeface="Arial"/>
            </a:endParaRPr>
          </a:p>
        </p:txBody>
      </p:sp>
    </p:spTree>
    <p:extLst>
      <p:ext uri="{BB962C8B-B14F-4D97-AF65-F5344CB8AC3E}">
        <p14:creationId xmlns:p14="http://schemas.microsoft.com/office/powerpoint/2010/main" val="51469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5" name="Picture 4" descr="NAI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4704" y="1822969"/>
            <a:ext cx="5134593" cy="3420000"/>
          </a:xfrm>
          <a:prstGeom prst="rect">
            <a:avLst/>
          </a:prstGeom>
          <a:noFill/>
          <a:ln>
            <a:noFill/>
          </a:ln>
        </p:spPr>
      </p:pic>
      <p:sp>
        <p:nvSpPr>
          <p:cNvPr id="8" name="TextBox 7"/>
          <p:cNvSpPr txBox="1"/>
          <p:nvPr/>
        </p:nvSpPr>
        <p:spPr>
          <a:xfrm>
            <a:off x="2009775" y="5282862"/>
            <a:ext cx="5124450" cy="523220"/>
          </a:xfrm>
          <a:prstGeom prst="rect">
            <a:avLst/>
          </a:prstGeom>
          <a:noFill/>
        </p:spPr>
        <p:txBody>
          <a:bodyPr wrap="square" rtlCol="0">
            <a:spAutoFit/>
          </a:bodyPr>
          <a:lstStyle/>
          <a:p>
            <a:pPr algn="ctr"/>
            <a:r>
              <a:rPr lang="en-CA"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www.theglobeandmail.com/news/politics/thelma-chalifoux-was-the-first-Métis-woman-to-serve-in-canadas-senate/article36520657</a:t>
            </a:r>
            <a:endParaRPr lang="en-CA"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685971" y="1345915"/>
            <a:ext cx="5772058" cy="477054"/>
          </a:xfrm>
          <a:prstGeom prst="rect">
            <a:avLst/>
          </a:prstGeom>
          <a:noFill/>
        </p:spPr>
        <p:txBody>
          <a:bodyPr wrap="square" rtlCol="0">
            <a:spAutoFit/>
          </a:bodyPr>
          <a:lstStyle/>
          <a:p>
            <a:pPr algn="ctr"/>
            <a:r>
              <a:rPr lang="en-CA" sz="2500" dirty="0" smtClean="0">
                <a:latin typeface="Calibri" panose="020F0502020204030204" pitchFamily="34" charset="0"/>
                <a:cs typeface="Calibri" panose="020F0502020204030204" pitchFamily="34" charset="0"/>
              </a:rPr>
              <a:t>Thelma </a:t>
            </a:r>
            <a:r>
              <a:rPr lang="en-CA" sz="2500" dirty="0">
                <a:latin typeface="Calibri" panose="020F0502020204030204" pitchFamily="34" charset="0"/>
                <a:cs typeface="Calibri" panose="020F0502020204030204" pitchFamily="34" charset="0"/>
              </a:rPr>
              <a:t>Chalifoux </a:t>
            </a:r>
            <a:endParaRPr lang="en-US" sz="2500" dirty="0">
              <a:latin typeface="Calibri" panose="020F0502020204030204" pitchFamily="34" charset="0"/>
              <a:cs typeface="Calibri" panose="020F0502020204030204" pitchFamily="34" charset="0"/>
            </a:endParaRPr>
          </a:p>
        </p:txBody>
      </p:sp>
      <p:sp>
        <p:nvSpPr>
          <p:cNvPr id="6" name="Shape 323"/>
          <p:cNvSpPr txBox="1">
            <a:spLocks/>
          </p:cNvSpPr>
          <p:nvPr/>
        </p:nvSpPr>
        <p:spPr>
          <a:xfrm>
            <a:off x="-1" y="286327"/>
            <a:ext cx="9144000" cy="82106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Indigenous Resilience and Success</a:t>
            </a:r>
            <a:endParaRPr lang="en" sz="3800" b="1" dirty="0">
              <a:latin typeface="Arial"/>
              <a:ea typeface="Arial"/>
              <a:cs typeface="Arial"/>
              <a:sym typeface="Arial"/>
            </a:endParaRPr>
          </a:p>
        </p:txBody>
      </p:sp>
    </p:spTree>
    <p:extLst>
      <p:ext uri="{BB962C8B-B14F-4D97-AF65-F5344CB8AC3E}">
        <p14:creationId xmlns:p14="http://schemas.microsoft.com/office/powerpoint/2010/main" val="3268894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 name="TextBox 5"/>
          <p:cNvSpPr txBox="1"/>
          <p:nvPr/>
        </p:nvSpPr>
        <p:spPr>
          <a:xfrm>
            <a:off x="1001275" y="5436750"/>
            <a:ext cx="7141449" cy="307777"/>
          </a:xfrm>
          <a:prstGeom prst="rect">
            <a:avLst/>
          </a:prstGeom>
          <a:noFill/>
        </p:spPr>
        <p:txBody>
          <a:bodyPr wrap="square" rtlCol="0">
            <a:spAutoFit/>
          </a:bodyPr>
          <a:lstStyle/>
          <a:p>
            <a:pPr algn="ctr"/>
            <a:r>
              <a:rPr lang="en-CA"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http://www.iaaw.ca/</a:t>
            </a:r>
            <a:endParaRPr lang="en-CA"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85970" y="1211208"/>
            <a:ext cx="5772058" cy="477054"/>
          </a:xfrm>
          <a:prstGeom prst="rect">
            <a:avLst/>
          </a:prstGeom>
          <a:noFill/>
        </p:spPr>
        <p:txBody>
          <a:bodyPr wrap="square" rtlCol="0">
            <a:spAutoFit/>
          </a:bodyPr>
          <a:lstStyle/>
          <a:p>
            <a:pPr algn="ctr"/>
            <a:r>
              <a:rPr lang="en-US" sz="2500" dirty="0" smtClean="0">
                <a:latin typeface="Calibri" panose="020F0502020204030204" pitchFamily="34" charset="0"/>
                <a:cs typeface="Calibri" panose="020F0502020204030204" pitchFamily="34" charset="0"/>
              </a:rPr>
              <a:t>Muriel Stanley-Venne</a:t>
            </a:r>
            <a:endParaRPr lang="en-US" sz="20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69" t="5913" r="1469" b="-245"/>
          <a:stretch/>
        </p:blipFill>
        <p:spPr>
          <a:xfrm>
            <a:off x="3247416" y="1688262"/>
            <a:ext cx="2649166" cy="3748488"/>
          </a:xfrm>
          <a:prstGeom prst="rect">
            <a:avLst/>
          </a:prstGeom>
        </p:spPr>
      </p:pic>
      <p:sp>
        <p:nvSpPr>
          <p:cNvPr id="9" name="Shape 323"/>
          <p:cNvSpPr txBox="1">
            <a:spLocks/>
          </p:cNvSpPr>
          <p:nvPr/>
        </p:nvSpPr>
        <p:spPr>
          <a:xfrm>
            <a:off x="-1" y="286327"/>
            <a:ext cx="9144000" cy="82106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Indigenous Resilience and Success</a:t>
            </a:r>
            <a:endParaRPr lang="en" sz="3800" b="1" dirty="0">
              <a:latin typeface="Arial"/>
              <a:ea typeface="Arial"/>
              <a:cs typeface="Arial"/>
              <a:sym typeface="Arial"/>
            </a:endParaRPr>
          </a:p>
        </p:txBody>
      </p:sp>
    </p:spTree>
    <p:extLst>
      <p:ext uri="{BB962C8B-B14F-4D97-AF65-F5344CB8AC3E}">
        <p14:creationId xmlns:p14="http://schemas.microsoft.com/office/powerpoint/2010/main" val="4147485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7" name="TextBox 6"/>
          <p:cNvSpPr txBox="1"/>
          <p:nvPr/>
        </p:nvSpPr>
        <p:spPr>
          <a:xfrm>
            <a:off x="1685969" y="1093395"/>
            <a:ext cx="5772058" cy="477054"/>
          </a:xfrm>
          <a:prstGeom prst="rect">
            <a:avLst/>
          </a:prstGeom>
          <a:noFill/>
        </p:spPr>
        <p:txBody>
          <a:bodyPr wrap="square" rtlCol="0">
            <a:spAutoFit/>
          </a:bodyPr>
          <a:lstStyle/>
          <a:p>
            <a:pPr algn="ctr"/>
            <a:r>
              <a:rPr lang="en-US" sz="2500" dirty="0" smtClean="0">
                <a:latin typeface="Calibri" panose="020F0502020204030204" pitchFamily="34" charset="0"/>
                <a:cs typeface="Calibri" panose="020F0502020204030204" pitchFamily="34" charset="0"/>
              </a:rPr>
              <a:t>Bertha Clark (Houle)</a:t>
            </a:r>
            <a:endParaRPr lang="en-US" sz="20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611" b="7323"/>
          <a:stretch/>
        </p:blipFill>
        <p:spPr>
          <a:xfrm>
            <a:off x="2924223" y="1570449"/>
            <a:ext cx="3276093" cy="3628417"/>
          </a:xfrm>
          <a:prstGeom prst="rect">
            <a:avLst/>
          </a:prstGeom>
        </p:spPr>
      </p:pic>
      <p:sp>
        <p:nvSpPr>
          <p:cNvPr id="4" name="Rectangle 3"/>
          <p:cNvSpPr/>
          <p:nvPr/>
        </p:nvSpPr>
        <p:spPr>
          <a:xfrm>
            <a:off x="2692722" y="5198866"/>
            <a:ext cx="3972562" cy="307777"/>
          </a:xfrm>
          <a:prstGeom prst="rect">
            <a:avLst/>
          </a:prstGeom>
        </p:spPr>
        <p:txBody>
          <a:bodyPr wrap="none">
            <a:spAutoFit/>
          </a:bodyPr>
          <a:lstStyle/>
          <a:p>
            <a:r>
              <a:rPr lang="en-CA" dirty="0">
                <a:hlinkClick r:id="rId4"/>
              </a:rPr>
              <a:t>https://indspire.ca/laureate/bertha-clark-jones-2/</a:t>
            </a:r>
            <a:endParaRPr lang="en-CA" dirty="0"/>
          </a:p>
        </p:txBody>
      </p:sp>
      <p:sp>
        <p:nvSpPr>
          <p:cNvPr id="5" name="Rectangle 4"/>
          <p:cNvSpPr/>
          <p:nvPr/>
        </p:nvSpPr>
        <p:spPr>
          <a:xfrm>
            <a:off x="408560" y="5506643"/>
            <a:ext cx="8540885" cy="307777"/>
          </a:xfrm>
          <a:prstGeom prst="rect">
            <a:avLst/>
          </a:prstGeom>
        </p:spPr>
        <p:txBody>
          <a:bodyPr wrap="square">
            <a:spAutoFit/>
          </a:bodyPr>
          <a:lstStyle/>
          <a:p>
            <a:r>
              <a:rPr lang="en-CA" dirty="0">
                <a:hlinkClick r:id="rId5"/>
              </a:rPr>
              <a:t>https://www.nwac.ca/wp-content/uploads/2015/05/12.10.23-NWAC-Remembers-Bertha-Clarke-Jones.pdf</a:t>
            </a:r>
            <a:endParaRPr lang="en-CA" dirty="0"/>
          </a:p>
        </p:txBody>
      </p:sp>
      <p:sp>
        <p:nvSpPr>
          <p:cNvPr id="9" name="Shape 323"/>
          <p:cNvSpPr txBox="1">
            <a:spLocks/>
          </p:cNvSpPr>
          <p:nvPr/>
        </p:nvSpPr>
        <p:spPr>
          <a:xfrm>
            <a:off x="-1" y="286327"/>
            <a:ext cx="9144000" cy="82106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Indigenous Resilience and Success</a:t>
            </a:r>
            <a:endParaRPr lang="en" sz="3800" b="1" dirty="0">
              <a:latin typeface="Arial"/>
              <a:ea typeface="Arial"/>
              <a:cs typeface="Arial"/>
              <a:sym typeface="Arial"/>
            </a:endParaRPr>
          </a:p>
        </p:txBody>
      </p:sp>
    </p:spTree>
    <p:extLst>
      <p:ext uri="{BB962C8B-B14F-4D97-AF65-F5344CB8AC3E}">
        <p14:creationId xmlns:p14="http://schemas.microsoft.com/office/powerpoint/2010/main" val="2176173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 name="Picture 2"/>
          <p:cNvPicPr/>
          <p:nvPr/>
        </p:nvPicPr>
        <p:blipFill>
          <a:blip r:embed="rId4"/>
          <a:stretch>
            <a:fillRect/>
          </a:stretch>
        </p:blipFill>
        <p:spPr>
          <a:xfrm>
            <a:off x="2201345" y="1332857"/>
            <a:ext cx="4836560" cy="4448711"/>
          </a:xfrm>
          <a:prstGeom prst="rect">
            <a:avLst/>
          </a:prstGeom>
        </p:spPr>
      </p:pic>
      <p:sp>
        <p:nvSpPr>
          <p:cNvPr id="4" name="Shape 323"/>
          <p:cNvSpPr txBox="1">
            <a:spLocks/>
          </p:cNvSpPr>
          <p:nvPr/>
        </p:nvSpPr>
        <p:spPr>
          <a:xfrm>
            <a:off x="0" y="112369"/>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pPr>
            <a:r>
              <a:rPr lang="en" sz="3800" b="1" dirty="0" smtClean="0">
                <a:latin typeface="Arial"/>
                <a:ea typeface="Arial"/>
                <a:cs typeface="Arial"/>
                <a:sym typeface="Arial"/>
              </a:rPr>
              <a:t>School Reflection—Circle of Courage®</a:t>
            </a:r>
            <a:endParaRPr lang="en" sz="3800" b="1" dirty="0">
              <a:latin typeface="Arial"/>
              <a:ea typeface="Arial"/>
              <a:cs typeface="Arial"/>
              <a:sym typeface="Arial"/>
            </a:endParaRPr>
          </a:p>
        </p:txBody>
      </p:sp>
    </p:spTree>
    <p:extLst>
      <p:ext uri="{BB962C8B-B14F-4D97-AF65-F5344CB8AC3E}">
        <p14:creationId xmlns:p14="http://schemas.microsoft.com/office/powerpoint/2010/main" val="3194921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169023" y="1272197"/>
            <a:ext cx="6805954" cy="3828349"/>
          </a:xfrm>
          <a:prstGeom prst="rect">
            <a:avLst/>
          </a:prstGeom>
        </p:spPr>
      </p:pic>
      <p:sp>
        <p:nvSpPr>
          <p:cNvPr id="4" name="Shape 323"/>
          <p:cNvSpPr txBox="1">
            <a:spLocks/>
          </p:cNvSpPr>
          <p:nvPr/>
        </p:nvSpPr>
        <p:spPr>
          <a:xfrm>
            <a:off x="0" y="281323"/>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pPr>
            <a:r>
              <a:rPr lang="en" sz="3800" b="1" dirty="0" smtClean="0">
                <a:latin typeface="Arial"/>
                <a:ea typeface="Arial"/>
                <a:cs typeface="Arial"/>
                <a:sym typeface="Arial"/>
              </a:rPr>
              <a:t>Colour Blind or Colour Brave?</a:t>
            </a:r>
            <a:endParaRPr lang="en" sz="3800" b="1" dirty="0">
              <a:latin typeface="Arial"/>
              <a:ea typeface="Arial"/>
              <a:cs typeface="Arial"/>
              <a:sym typeface="Arial"/>
            </a:endParaRPr>
          </a:p>
        </p:txBody>
      </p:sp>
      <p:sp>
        <p:nvSpPr>
          <p:cNvPr id="5" name="TextBox 4"/>
          <p:cNvSpPr txBox="1"/>
          <p:nvPr/>
        </p:nvSpPr>
        <p:spPr>
          <a:xfrm>
            <a:off x="833528" y="5282862"/>
            <a:ext cx="7141449" cy="307777"/>
          </a:xfrm>
          <a:prstGeom prst="rect">
            <a:avLst/>
          </a:prstGeom>
          <a:noFill/>
        </p:spPr>
        <p:txBody>
          <a:bodyPr wrap="square" rtlCol="0">
            <a:spAutoFit/>
          </a:bodyPr>
          <a:lstStyle/>
          <a:p>
            <a:pPr algn="ctr"/>
            <a:r>
              <a:rPr lang="en-CA" u="sng" dirty="0">
                <a:latin typeface="Times New Roman" panose="02020603050405020304" pitchFamily="18" charset="0"/>
                <a:cs typeface="Times New Roman" panose="02020603050405020304" pitchFamily="18" charset="0"/>
                <a:hlinkClick r:id="rId5"/>
              </a:rPr>
              <a:t>www.ted.com/talks/mellody_hobson_color_blind_or_color_brave</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185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5" name="Shape 627"/>
          <p:cNvSpPr txBox="1">
            <a:spLocks/>
          </p:cNvSpPr>
          <p:nvPr/>
        </p:nvSpPr>
        <p:spPr>
          <a:xfrm>
            <a:off x="0" y="2943"/>
            <a:ext cx="9144000" cy="13140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ct val="51351"/>
              <a:buFont typeface="Arial"/>
              <a:buNone/>
              <a:defRPr sz="2775" b="0" i="0" u="none" strike="noStrike" cap="none">
                <a:solidFill>
                  <a:schemeClr val="dk1"/>
                </a:solidFill>
                <a:latin typeface="Arial"/>
                <a:ea typeface="Arial"/>
                <a:cs typeface="Arial"/>
                <a:sym typeface="Arial"/>
              </a:defRPr>
            </a:lvl1pPr>
            <a:lvl2pPr lvl="1" indent="0">
              <a:spcBef>
                <a:spcPts val="0"/>
              </a:spcBef>
              <a:buClr>
                <a:schemeClr val="dk1"/>
              </a:buClr>
              <a:buSzPct val="51351"/>
              <a:buFont typeface="Arial"/>
              <a:buNone/>
              <a:defRPr sz="2775">
                <a:solidFill>
                  <a:schemeClr val="dk1"/>
                </a:solidFill>
              </a:defRPr>
            </a:lvl2pPr>
            <a:lvl3pPr lvl="2" indent="0">
              <a:spcBef>
                <a:spcPts val="0"/>
              </a:spcBef>
              <a:buClr>
                <a:schemeClr val="dk1"/>
              </a:buClr>
              <a:buSzPct val="51351"/>
              <a:buFont typeface="Arial"/>
              <a:buNone/>
              <a:defRPr sz="2775">
                <a:solidFill>
                  <a:schemeClr val="dk1"/>
                </a:solidFill>
              </a:defRPr>
            </a:lvl3pPr>
            <a:lvl4pPr lvl="3" indent="0">
              <a:spcBef>
                <a:spcPts val="0"/>
              </a:spcBef>
              <a:buClr>
                <a:schemeClr val="dk1"/>
              </a:buClr>
              <a:buSzPct val="51351"/>
              <a:buFont typeface="Arial"/>
              <a:buNone/>
              <a:defRPr sz="2775">
                <a:solidFill>
                  <a:schemeClr val="dk1"/>
                </a:solidFill>
              </a:defRPr>
            </a:lvl4pPr>
            <a:lvl5pPr lvl="4" indent="0">
              <a:spcBef>
                <a:spcPts val="0"/>
              </a:spcBef>
              <a:buClr>
                <a:schemeClr val="dk1"/>
              </a:buClr>
              <a:buSzPct val="51351"/>
              <a:buFont typeface="Arial"/>
              <a:buNone/>
              <a:defRPr sz="2775">
                <a:solidFill>
                  <a:schemeClr val="dk1"/>
                </a:solidFill>
              </a:defRPr>
            </a:lvl5pPr>
            <a:lvl6pPr lvl="5" indent="0">
              <a:spcBef>
                <a:spcPts val="0"/>
              </a:spcBef>
              <a:buClr>
                <a:schemeClr val="dk1"/>
              </a:buClr>
              <a:buSzPct val="51351"/>
              <a:buFont typeface="Arial"/>
              <a:buNone/>
              <a:defRPr sz="2775">
                <a:solidFill>
                  <a:schemeClr val="dk1"/>
                </a:solidFill>
              </a:defRPr>
            </a:lvl6pPr>
            <a:lvl7pPr lvl="6" indent="0">
              <a:spcBef>
                <a:spcPts val="0"/>
              </a:spcBef>
              <a:buClr>
                <a:schemeClr val="dk1"/>
              </a:buClr>
              <a:buSzPct val="51351"/>
              <a:buFont typeface="Arial"/>
              <a:buNone/>
              <a:defRPr sz="2775">
                <a:solidFill>
                  <a:schemeClr val="dk1"/>
                </a:solidFill>
              </a:defRPr>
            </a:lvl7pPr>
            <a:lvl8pPr lvl="7" indent="0">
              <a:spcBef>
                <a:spcPts val="0"/>
              </a:spcBef>
              <a:buClr>
                <a:schemeClr val="dk1"/>
              </a:buClr>
              <a:buSzPct val="51351"/>
              <a:buFont typeface="Arial"/>
              <a:buNone/>
              <a:defRPr sz="2775">
                <a:solidFill>
                  <a:schemeClr val="dk1"/>
                </a:solidFill>
              </a:defRPr>
            </a:lvl8pPr>
            <a:lvl9pPr lvl="8" indent="0">
              <a:spcBef>
                <a:spcPts val="0"/>
              </a:spcBef>
              <a:buClr>
                <a:schemeClr val="dk1"/>
              </a:buClr>
              <a:buSzPct val="51351"/>
              <a:buFont typeface="Arial"/>
              <a:buNone/>
              <a:defRPr sz="2775">
                <a:solidFill>
                  <a:schemeClr val="dk1"/>
                </a:solidFill>
              </a:defRPr>
            </a:lvl9pPr>
          </a:lstStyle>
          <a:p>
            <a:pPr algn="ctr">
              <a:buSzPct val="25000"/>
            </a:pPr>
            <a:r>
              <a:rPr lang="en" sz="3600" b="1" dirty="0" smtClean="0">
                <a:latin typeface="+mj-lt"/>
                <a:ea typeface="Tahoma" panose="020B0604030504040204" pitchFamily="34" charset="0"/>
                <a:cs typeface="Tahoma" panose="020B0604030504040204" pitchFamily="34" charset="0"/>
              </a:rPr>
              <a:t>In order for reconciliation to happen, there has to be:</a:t>
            </a:r>
            <a:endParaRPr lang="en" sz="3600" b="1" dirty="0">
              <a:latin typeface="+mj-lt"/>
              <a:ea typeface="Tahoma" panose="020B0604030504040204" pitchFamily="34" charset="0"/>
              <a:cs typeface="Tahoma" panose="020B0604030504040204" pitchFamily="34" charset="0"/>
            </a:endParaRPr>
          </a:p>
        </p:txBody>
      </p:sp>
      <p:pic>
        <p:nvPicPr>
          <p:cNvPr id="6" name="Shape 628" descr="MedicineWheel_with words.jpg"/>
          <p:cNvPicPr preferRelativeResize="0"/>
          <p:nvPr/>
        </p:nvPicPr>
        <p:blipFill rotWithShape="1">
          <a:blip r:embed="rId3">
            <a:alphaModFix/>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a:stretch/>
        </p:blipFill>
        <p:spPr>
          <a:xfrm>
            <a:off x="2733352" y="1754520"/>
            <a:ext cx="3677297" cy="3084257"/>
          </a:xfrm>
          <a:prstGeom prst="rect">
            <a:avLst/>
          </a:prstGeom>
          <a:noFill/>
          <a:ln>
            <a:noFill/>
          </a:ln>
        </p:spPr>
      </p:pic>
      <p:sp>
        <p:nvSpPr>
          <p:cNvPr id="7" name="Shape 629"/>
          <p:cNvSpPr txBox="1"/>
          <p:nvPr/>
        </p:nvSpPr>
        <p:spPr>
          <a:xfrm>
            <a:off x="1162345" y="5201901"/>
            <a:ext cx="6819311" cy="328333"/>
          </a:xfrm>
          <a:prstGeom prst="rect">
            <a:avLst/>
          </a:prstGeom>
          <a:noFill/>
          <a:ln>
            <a:noFill/>
          </a:ln>
        </p:spPr>
        <p:txBody>
          <a:bodyPr lIns="91425" tIns="91425" rIns="91425" bIns="91425" anchor="t" anchorCtr="0">
            <a:noAutofit/>
          </a:bodyPr>
          <a:lstStyle/>
          <a:p>
            <a:pPr algn="ctr">
              <a:buClr>
                <a:srgbClr val="000000"/>
              </a:buClr>
              <a:buSzPct val="25000"/>
            </a:pPr>
            <a:r>
              <a:rPr lang="en" sz="1500" i="1" dirty="0">
                <a:latin typeface="Calibri" panose="020F0502020204030204" pitchFamily="34" charset="0"/>
                <a:cs typeface="Calibri" panose="020F0502020204030204" pitchFamily="34" charset="0"/>
              </a:rPr>
              <a:t>(Honouring the Truth, Reconciling for the Future:Summary of the Final</a:t>
            </a:r>
          </a:p>
          <a:p>
            <a:pPr algn="ctr">
              <a:buClr>
                <a:srgbClr val="000000"/>
              </a:buClr>
              <a:buSzPct val="25000"/>
            </a:pPr>
            <a:r>
              <a:rPr lang="en" sz="1500" i="1" dirty="0">
                <a:latin typeface="Calibri" panose="020F0502020204030204" pitchFamily="34" charset="0"/>
                <a:cs typeface="Calibri" panose="020F0502020204030204" pitchFamily="34" charset="0"/>
              </a:rPr>
              <a:t>Report of the Truth and Reconciliation Commission of Canada)</a:t>
            </a:r>
          </a:p>
        </p:txBody>
      </p:sp>
      <p:sp>
        <p:nvSpPr>
          <p:cNvPr id="8" name="Shape 633"/>
          <p:cNvSpPr txBox="1"/>
          <p:nvPr/>
        </p:nvSpPr>
        <p:spPr>
          <a:xfrm>
            <a:off x="562810" y="1822657"/>
            <a:ext cx="2700000" cy="1080000"/>
          </a:xfrm>
          <a:prstGeom prst="rect">
            <a:avLst/>
          </a:prstGeom>
          <a:noFill/>
          <a:ln>
            <a:noFill/>
          </a:ln>
        </p:spPr>
        <p:txBody>
          <a:bodyPr lIns="91425" tIns="91425" rIns="91425" bIns="91425" anchor="t" anchorCtr="0">
            <a:noAutofit/>
          </a:bodyPr>
          <a:lstStyle/>
          <a:p>
            <a:pPr>
              <a:buClr>
                <a:srgbClr val="000000"/>
              </a:buClr>
              <a:buSzPct val="25000"/>
            </a:pPr>
            <a:r>
              <a:rPr lang="en" sz="2400" b="1" i="1" dirty="0">
                <a:latin typeface="Calibri" panose="020F0502020204030204" pitchFamily="34" charset="0"/>
                <a:ea typeface="Tahoma" panose="020B0604030504040204" pitchFamily="34" charset="0"/>
                <a:cs typeface="Calibri" panose="020F0502020204030204" pitchFamily="34" charset="0"/>
              </a:rPr>
              <a:t>action </a:t>
            </a:r>
            <a:r>
              <a:rPr lang="en" sz="2400" i="1" dirty="0">
                <a:latin typeface="Calibri" panose="020F0502020204030204" pitchFamily="34" charset="0"/>
                <a:ea typeface="Tahoma" panose="020B0604030504040204" pitchFamily="34" charset="0"/>
                <a:cs typeface="Calibri" panose="020F0502020204030204" pitchFamily="34" charset="0"/>
              </a:rPr>
              <a:t>to change behaviour</a:t>
            </a:r>
          </a:p>
        </p:txBody>
      </p:sp>
      <p:sp>
        <p:nvSpPr>
          <p:cNvPr id="10" name="Shape 635"/>
          <p:cNvSpPr txBox="1"/>
          <p:nvPr/>
        </p:nvSpPr>
        <p:spPr>
          <a:xfrm>
            <a:off x="562810" y="4018300"/>
            <a:ext cx="2700000" cy="1080000"/>
          </a:xfrm>
          <a:prstGeom prst="rect">
            <a:avLst/>
          </a:prstGeom>
          <a:noFill/>
          <a:ln>
            <a:noFill/>
          </a:ln>
        </p:spPr>
        <p:txBody>
          <a:bodyPr lIns="91425" tIns="91425" rIns="91425" bIns="91425" anchor="t" anchorCtr="0">
            <a:noAutofit/>
          </a:bodyPr>
          <a:lstStyle/>
          <a:p>
            <a:pPr>
              <a:buClr>
                <a:srgbClr val="000000"/>
              </a:buClr>
              <a:buSzPct val="25000"/>
            </a:pPr>
            <a:r>
              <a:rPr lang="en" sz="2400" b="1" i="1" dirty="0">
                <a:latin typeface="Calibri" panose="020F0502020204030204" pitchFamily="34" charset="0"/>
                <a:ea typeface="Tahoma" panose="020B0604030504040204" pitchFamily="34" charset="0"/>
                <a:cs typeface="Calibri" panose="020F0502020204030204" pitchFamily="34" charset="0"/>
              </a:rPr>
              <a:t>atonement </a:t>
            </a:r>
            <a:r>
              <a:rPr lang="en" sz="2400" i="1" dirty="0">
                <a:latin typeface="Calibri" panose="020F0502020204030204" pitchFamily="34" charset="0"/>
                <a:ea typeface="Tahoma" panose="020B0604030504040204" pitchFamily="34" charset="0"/>
                <a:cs typeface="Calibri" panose="020F0502020204030204" pitchFamily="34" charset="0"/>
              </a:rPr>
              <a:t>for </a:t>
            </a:r>
            <a:endParaRPr lang="en" sz="2400" i="1" dirty="0" smtClean="0">
              <a:latin typeface="Calibri" panose="020F0502020204030204" pitchFamily="34" charset="0"/>
              <a:ea typeface="Tahoma" panose="020B0604030504040204" pitchFamily="34" charset="0"/>
              <a:cs typeface="Calibri" panose="020F0502020204030204" pitchFamily="34" charset="0"/>
            </a:endParaRPr>
          </a:p>
          <a:p>
            <a:pPr>
              <a:buClr>
                <a:srgbClr val="000000"/>
              </a:buClr>
              <a:buSzPct val="25000"/>
            </a:pPr>
            <a:r>
              <a:rPr lang="en" sz="2400" i="1" dirty="0" smtClean="0">
                <a:latin typeface="Calibri" panose="020F0502020204030204" pitchFamily="34" charset="0"/>
                <a:ea typeface="Tahoma" panose="020B0604030504040204" pitchFamily="34" charset="0"/>
                <a:cs typeface="Calibri" panose="020F0502020204030204" pitchFamily="34" charset="0"/>
              </a:rPr>
              <a:t>the causes</a:t>
            </a:r>
            <a:endParaRPr lang="en" sz="2400" i="1" dirty="0">
              <a:latin typeface="Calibri" panose="020F0502020204030204" pitchFamily="34" charset="0"/>
              <a:ea typeface="Tahoma" panose="020B0604030504040204" pitchFamily="34" charset="0"/>
              <a:cs typeface="Calibri" panose="020F0502020204030204" pitchFamily="34" charset="0"/>
            </a:endParaRPr>
          </a:p>
        </p:txBody>
      </p:sp>
      <p:sp>
        <p:nvSpPr>
          <p:cNvPr id="11" name="Shape 636"/>
          <p:cNvSpPr txBox="1"/>
          <p:nvPr/>
        </p:nvSpPr>
        <p:spPr>
          <a:xfrm>
            <a:off x="6080203" y="1822657"/>
            <a:ext cx="2700000" cy="1080000"/>
          </a:xfrm>
          <a:prstGeom prst="rect">
            <a:avLst/>
          </a:prstGeom>
          <a:noFill/>
          <a:ln>
            <a:noFill/>
          </a:ln>
        </p:spPr>
        <p:txBody>
          <a:bodyPr lIns="91425" tIns="91425" rIns="91425" bIns="91425" anchor="t" anchorCtr="0">
            <a:noAutofit/>
          </a:bodyPr>
          <a:lstStyle/>
          <a:p>
            <a:pPr>
              <a:buClr>
                <a:srgbClr val="000000"/>
              </a:buClr>
              <a:buSzPct val="25000"/>
            </a:pPr>
            <a:r>
              <a:rPr lang="en" sz="2400" b="1" i="1" dirty="0">
                <a:latin typeface="Calibri" panose="020F0502020204030204" pitchFamily="34" charset="0"/>
                <a:ea typeface="Tahoma" panose="020B0604030504040204" pitchFamily="34" charset="0"/>
                <a:cs typeface="Calibri" panose="020F0502020204030204" pitchFamily="34" charset="0"/>
              </a:rPr>
              <a:t>awareness</a:t>
            </a:r>
            <a:r>
              <a:rPr lang="en" sz="2400" i="1" dirty="0">
                <a:latin typeface="Calibri" panose="020F0502020204030204" pitchFamily="34" charset="0"/>
                <a:ea typeface="Tahoma" panose="020B0604030504040204" pitchFamily="34" charset="0"/>
                <a:cs typeface="Calibri" panose="020F0502020204030204" pitchFamily="34" charset="0"/>
              </a:rPr>
              <a:t> of the past</a:t>
            </a:r>
          </a:p>
        </p:txBody>
      </p:sp>
      <p:sp>
        <p:nvSpPr>
          <p:cNvPr id="12" name="Shape 636"/>
          <p:cNvSpPr txBox="1"/>
          <p:nvPr/>
        </p:nvSpPr>
        <p:spPr>
          <a:xfrm>
            <a:off x="6080203" y="4018300"/>
            <a:ext cx="2736000" cy="1080000"/>
          </a:xfrm>
          <a:prstGeom prst="rect">
            <a:avLst/>
          </a:prstGeom>
          <a:noFill/>
          <a:ln>
            <a:noFill/>
          </a:ln>
        </p:spPr>
        <p:txBody>
          <a:bodyPr lIns="91425" tIns="91425" rIns="91425" bIns="91425" anchor="t" anchorCtr="0">
            <a:noAutofit/>
          </a:bodyPr>
          <a:lstStyle/>
          <a:p>
            <a:pPr>
              <a:buClr>
                <a:srgbClr val="000000"/>
              </a:buClr>
              <a:buSzPct val="25000"/>
            </a:pPr>
            <a:r>
              <a:rPr lang="en" sz="2400" b="1" i="1" dirty="0" smtClean="0">
                <a:latin typeface="Calibri" panose="020F0502020204030204" pitchFamily="34" charset="0"/>
                <a:ea typeface="Tahoma" panose="020B0604030504040204" pitchFamily="34" charset="0"/>
                <a:cs typeface="Calibri" panose="020F0502020204030204" pitchFamily="34" charset="0"/>
              </a:rPr>
              <a:t>acknowledgment </a:t>
            </a:r>
            <a:r>
              <a:rPr lang="en" sz="2400" i="1" dirty="0">
                <a:latin typeface="Calibri" panose="020F0502020204030204" pitchFamily="34" charset="0"/>
                <a:ea typeface="Tahoma" panose="020B0604030504040204" pitchFamily="34" charset="0"/>
                <a:cs typeface="Calibri" panose="020F0502020204030204" pitchFamily="34" charset="0"/>
              </a:rPr>
              <a:t>of the </a:t>
            </a:r>
            <a:r>
              <a:rPr lang="en" sz="2400" i="1" dirty="0" smtClean="0">
                <a:latin typeface="Calibri" panose="020F0502020204030204" pitchFamily="34" charset="0"/>
                <a:ea typeface="Tahoma" panose="020B0604030504040204" pitchFamily="34" charset="0"/>
                <a:cs typeface="Calibri" panose="020F0502020204030204" pitchFamily="34" charset="0"/>
              </a:rPr>
              <a:t>harm</a:t>
            </a:r>
            <a:endParaRPr lang="en" sz="2400" i="1" dirty="0">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41890291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428648" y="1160981"/>
            <a:ext cx="6286704" cy="4039669"/>
          </a:xfrm>
          <a:prstGeom prst="rect">
            <a:avLst/>
          </a:prstGeom>
        </p:spPr>
      </p:pic>
      <p:sp>
        <p:nvSpPr>
          <p:cNvPr id="5" name="Shape 323"/>
          <p:cNvSpPr txBox="1">
            <a:spLocks/>
          </p:cNvSpPr>
          <p:nvPr/>
        </p:nvSpPr>
        <p:spPr>
          <a:xfrm>
            <a:off x="0" y="278624"/>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pPr>
            <a:r>
              <a:rPr lang="en" sz="3800" b="1" dirty="0" smtClean="0">
                <a:latin typeface="Arial"/>
                <a:ea typeface="Arial"/>
                <a:cs typeface="Arial"/>
                <a:sym typeface="Arial"/>
              </a:rPr>
              <a:t>Cultural Appropriation</a:t>
            </a:r>
            <a:endParaRPr lang="en" sz="3800" b="1" dirty="0">
              <a:latin typeface="Arial"/>
              <a:ea typeface="Arial"/>
              <a:cs typeface="Arial"/>
              <a:sym typeface="Arial"/>
            </a:endParaRPr>
          </a:p>
        </p:txBody>
      </p:sp>
      <p:sp>
        <p:nvSpPr>
          <p:cNvPr id="6" name="TextBox 5"/>
          <p:cNvSpPr txBox="1"/>
          <p:nvPr/>
        </p:nvSpPr>
        <p:spPr>
          <a:xfrm>
            <a:off x="1791276" y="5282862"/>
            <a:ext cx="5561449" cy="523220"/>
          </a:xfrm>
          <a:prstGeom prst="rect">
            <a:avLst/>
          </a:prstGeom>
          <a:noFill/>
        </p:spPr>
        <p:txBody>
          <a:bodyPr wrap="square" rtlCol="0">
            <a:spAutoFit/>
          </a:bodyPr>
          <a:lstStyle/>
          <a:p>
            <a:pPr algn="ctr"/>
            <a:r>
              <a:rPr lang="en-CA" dirty="0" smtClean="0">
                <a:latin typeface="Times New Roman" panose="02020603050405020304" pitchFamily="18" charset="0"/>
                <a:cs typeface="Times New Roman" panose="02020603050405020304" pitchFamily="18" charset="0"/>
                <a:hlinkClick r:id="rId5"/>
              </a:rPr>
              <a:t>www.theglobeandmail.com/opinion/video-opinion-what-is-cultural-appropriation/video09e64772-8783-474e-b7a2-ad85871cb120</a:t>
            </a:r>
            <a:r>
              <a:rPr lang="en-CA" dirty="0">
                <a:latin typeface="Times New Roman" panose="02020603050405020304" pitchFamily="18" charset="0"/>
                <a:cs typeface="Times New Roman" panose="02020603050405020304" pitchFamily="18" charset="0"/>
                <a:hlinkClick r:id="rId5"/>
              </a:rPr>
              <a:t>/</a:t>
            </a:r>
            <a:r>
              <a:rPr lang="en-CA"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91166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sp>
        <p:nvSpPr>
          <p:cNvPr id="5" name="Rectangle 4"/>
          <p:cNvSpPr/>
          <p:nvPr/>
        </p:nvSpPr>
        <p:spPr>
          <a:xfrm>
            <a:off x="252001" y="1319297"/>
            <a:ext cx="8640000" cy="4508927"/>
          </a:xfrm>
          <a:prstGeom prst="rect">
            <a:avLst/>
          </a:prstGeom>
        </p:spPr>
        <p:txBody>
          <a:bodyPr wrap="square">
            <a:spAutoFit/>
          </a:bodyPr>
          <a:lstStyle/>
          <a:p>
            <a:r>
              <a:rPr lang="en-US" sz="2500" dirty="0">
                <a:latin typeface="Calibri" panose="020F0502020204030204" pitchFamily="34" charset="0"/>
                <a:cs typeface="Calibri" panose="020F0502020204030204" pitchFamily="34" charset="0"/>
              </a:rPr>
              <a:t>“Taking intellectual property, traditional knowledge, cultural expressions, or artifacts from someone else's culture without permission. This can include unauthorized use of another culture's dance, dress, music, language, folklore, cuisine, traditional medicine, religious symbols, etc. It's most likely to be harmful when the source community is a ​minority group that has been oppressed or exploited in other ways or when the object of appropriation is particularly sensitive, e.g. sacred objects.” </a:t>
            </a:r>
            <a:endParaRPr lang="en-US" sz="2500" dirty="0" smtClean="0">
              <a:latin typeface="Calibri" panose="020F0502020204030204" pitchFamily="34" charset="0"/>
              <a:cs typeface="Calibri" panose="020F0502020204030204" pitchFamily="34" charset="0"/>
            </a:endParaRPr>
          </a:p>
          <a:p>
            <a:pPr algn="r"/>
            <a:endParaRPr lang="en-US" sz="2500" dirty="0" smtClean="0">
              <a:latin typeface="Calibri" panose="020F0502020204030204" pitchFamily="34" charset="0"/>
              <a:cs typeface="Calibri" panose="020F0502020204030204" pitchFamily="34" charset="0"/>
            </a:endParaRPr>
          </a:p>
          <a:p>
            <a:pPr algn="r"/>
            <a:r>
              <a:rPr lang="en-US" sz="2400" dirty="0" smtClean="0">
                <a:latin typeface="Calibri" panose="020F0502020204030204" pitchFamily="34" charset="0"/>
                <a:cs typeface="Calibri" panose="020F0502020204030204" pitchFamily="34" charset="0"/>
              </a:rPr>
              <a:t>Susan Scafidi, Law Professor</a:t>
            </a:r>
          </a:p>
          <a:p>
            <a:pPr algn="r"/>
            <a:r>
              <a:rPr lang="en-US" sz="2400" dirty="0" smtClean="0">
                <a:latin typeface="Calibri" panose="020F0502020204030204" pitchFamily="34" charset="0"/>
                <a:cs typeface="Calibri" panose="020F0502020204030204" pitchFamily="34" charset="0"/>
              </a:rPr>
              <a:t>Fordham University</a:t>
            </a:r>
          </a:p>
          <a:p>
            <a:pPr algn="r"/>
            <a:r>
              <a:rPr lang="en-US" dirty="0" smtClean="0">
                <a:latin typeface="Times New Roman" panose="02020603050405020304" pitchFamily="18" charset="0"/>
                <a:cs typeface="Times New Roman" panose="02020603050405020304" pitchFamily="18" charset="0"/>
                <a:hlinkClick r:id="rId4"/>
              </a:rPr>
              <a:t>www.thoughtco.com/cultural-appropriation-and-why-iits-wrong-2834561</a:t>
            </a:r>
            <a:r>
              <a:rPr lang="en-US" dirty="0" smtClean="0">
                <a:latin typeface="Times New Roman" panose="02020603050405020304" pitchFamily="18" charset="0"/>
                <a:cs typeface="Times New Roman" panose="02020603050405020304" pitchFamily="18" charset="0"/>
              </a:rPr>
              <a:t> </a:t>
            </a:r>
            <a:endParaRPr lang="en-CA" dirty="0">
              <a:latin typeface="Times New Roman" panose="02020603050405020304" pitchFamily="18" charset="0"/>
              <a:cs typeface="Times New Roman" panose="02020603050405020304" pitchFamily="18" charset="0"/>
            </a:endParaRPr>
          </a:p>
        </p:txBody>
      </p:sp>
      <p:sp>
        <p:nvSpPr>
          <p:cNvPr id="6" name="Shape 323"/>
          <p:cNvSpPr txBox="1">
            <a:spLocks/>
          </p:cNvSpPr>
          <p:nvPr/>
        </p:nvSpPr>
        <p:spPr>
          <a:xfrm>
            <a:off x="0" y="278624"/>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pPr>
            <a:r>
              <a:rPr lang="en" sz="3800" b="1" dirty="0" smtClean="0">
                <a:latin typeface="Arial"/>
                <a:ea typeface="Arial"/>
                <a:cs typeface="Arial"/>
                <a:sym typeface="Arial"/>
              </a:rPr>
              <a:t>Cultural Appropriation</a:t>
            </a:r>
            <a:endParaRPr lang="en" sz="3800" b="1" dirty="0">
              <a:latin typeface="Arial"/>
              <a:ea typeface="Arial"/>
              <a:cs typeface="Arial"/>
              <a:sym typeface="Arial"/>
            </a:endParaRPr>
          </a:p>
        </p:txBody>
      </p:sp>
    </p:spTree>
    <p:extLst>
      <p:ext uri="{BB962C8B-B14F-4D97-AF65-F5344CB8AC3E}">
        <p14:creationId xmlns:p14="http://schemas.microsoft.com/office/powerpoint/2010/main" val="1951216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sp>
        <p:nvSpPr>
          <p:cNvPr id="3" name="Rectangle 2"/>
          <p:cNvSpPr/>
          <p:nvPr/>
        </p:nvSpPr>
        <p:spPr>
          <a:xfrm>
            <a:off x="466939" y="1566952"/>
            <a:ext cx="4076486" cy="3724096"/>
          </a:xfrm>
          <a:prstGeom prst="rect">
            <a:avLst/>
          </a:prstGeom>
        </p:spPr>
        <p:txBody>
          <a:bodyPr wrap="square">
            <a:spAutoFit/>
          </a:bodyPr>
          <a:lstStyle/>
          <a:p>
            <a:pPr marL="360000" lvl="0" indent="-360000">
              <a:spcAft>
                <a:spcPts val="120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What </a:t>
            </a:r>
            <a:r>
              <a:rPr lang="en-US" sz="2400" dirty="0">
                <a:latin typeface="Calibri" panose="020F0502020204030204" pitchFamily="34" charset="0"/>
                <a:cs typeface="Calibri" panose="020F0502020204030204" pitchFamily="34" charset="0"/>
              </a:rPr>
              <a:t>does the </a:t>
            </a:r>
            <a:r>
              <a:rPr lang="en-US" sz="2400" dirty="0" smtClean="0">
                <a:latin typeface="Calibri" panose="020F0502020204030204" pitchFamily="34" charset="0"/>
                <a:cs typeface="Calibri" panose="020F0502020204030204" pitchFamily="34" charset="0"/>
              </a:rPr>
              <a:t>title “Indomitable” </a:t>
            </a:r>
            <a:r>
              <a:rPr lang="en-US" sz="2400" dirty="0">
                <a:latin typeface="Calibri" panose="020F0502020204030204" pitchFamily="34" charset="0"/>
                <a:cs typeface="Calibri" panose="020F0502020204030204" pitchFamily="34" charset="0"/>
              </a:rPr>
              <a:t>mean?</a:t>
            </a:r>
          </a:p>
          <a:p>
            <a:pPr marL="360000" lvl="0" indent="-36000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What does this video </a:t>
            </a:r>
            <a:r>
              <a:rPr lang="en-US" sz="2400" dirty="0" smtClean="0">
                <a:latin typeface="Calibri" panose="020F0502020204030204" pitchFamily="34" charset="0"/>
                <a:cs typeface="Calibri" panose="020F0502020204030204" pitchFamily="34" charset="0"/>
              </a:rPr>
              <a:t>say </a:t>
            </a:r>
            <a:r>
              <a:rPr lang="en-US" sz="2400" dirty="0">
                <a:latin typeface="Calibri" panose="020F0502020204030204" pitchFamily="34" charset="0"/>
                <a:cs typeface="Calibri" panose="020F0502020204030204" pitchFamily="34" charset="0"/>
              </a:rPr>
              <a:t>about walking in two worlds?</a:t>
            </a:r>
          </a:p>
          <a:p>
            <a:pPr marL="360000" lvl="0" indent="-36000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How does your school community celebrate Indigenous students who walk in two worlds?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074" y="2250032"/>
            <a:ext cx="4191887" cy="2357937"/>
          </a:xfrm>
          <a:prstGeom prst="rect">
            <a:avLst/>
          </a:prstGeom>
        </p:spPr>
      </p:pic>
      <p:sp>
        <p:nvSpPr>
          <p:cNvPr id="6" name="Rectangle 5"/>
          <p:cNvSpPr/>
          <p:nvPr/>
        </p:nvSpPr>
        <p:spPr>
          <a:xfrm>
            <a:off x="5298795" y="4607969"/>
            <a:ext cx="2414444" cy="307777"/>
          </a:xfrm>
          <a:prstGeom prst="rect">
            <a:avLst/>
          </a:prstGeom>
        </p:spPr>
        <p:txBody>
          <a:bodyPr wrap="none">
            <a:spAutoFit/>
          </a:bodyPr>
          <a:lstStyle/>
          <a:p>
            <a:r>
              <a:rPr lang="en-CA" u="sng" dirty="0">
                <a:solidFill>
                  <a:srgbClr val="0563C1"/>
                </a:solidFill>
                <a:latin typeface="Times New Roman" panose="02020603050405020304" pitchFamily="18" charset="0"/>
                <a:ea typeface="Calibri" panose="020F0502020204030204" pitchFamily="34" charset="0"/>
              </a:rPr>
              <a:t>https://youtu.be/qTJvpfkRRdA</a:t>
            </a:r>
            <a:endParaRPr lang="en-CA" dirty="0"/>
          </a:p>
        </p:txBody>
      </p:sp>
      <p:sp>
        <p:nvSpPr>
          <p:cNvPr id="7" name="Shape 323"/>
          <p:cNvSpPr txBox="1">
            <a:spLocks/>
          </p:cNvSpPr>
          <p:nvPr/>
        </p:nvSpPr>
        <p:spPr>
          <a:xfrm>
            <a:off x="-57871" y="273225"/>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pPr>
            <a:r>
              <a:rPr lang="en" sz="3800" b="1" dirty="0" smtClean="0">
                <a:latin typeface="Arial"/>
                <a:ea typeface="Arial"/>
                <a:cs typeface="Arial"/>
                <a:sym typeface="Arial"/>
              </a:rPr>
              <a:t>Cultural Revitalization</a:t>
            </a:r>
            <a:endParaRPr lang="en" sz="3800" b="1" dirty="0">
              <a:latin typeface="Arial"/>
              <a:ea typeface="Arial"/>
              <a:cs typeface="Arial"/>
              <a:sym typeface="Arial"/>
            </a:endParaRPr>
          </a:p>
        </p:txBody>
      </p:sp>
    </p:spTree>
    <p:extLst>
      <p:ext uri="{BB962C8B-B14F-4D97-AF65-F5344CB8AC3E}">
        <p14:creationId xmlns:p14="http://schemas.microsoft.com/office/powerpoint/2010/main" val="1012824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 name="Shape 310" descr="MedicineWheel_with words.jpg"/>
          <p:cNvPicPr preferRelativeResize="0"/>
          <p:nvPr/>
        </p:nvPicPr>
        <p:blipFill rotWithShape="1">
          <a:blip r:embed="rId3">
            <a:alphaModFix/>
          </a:blip>
          <a:srcRect/>
          <a:stretch/>
        </p:blipFill>
        <p:spPr>
          <a:xfrm>
            <a:off x="1871128" y="1194160"/>
            <a:ext cx="5401744" cy="4395787"/>
          </a:xfrm>
          <a:prstGeom prst="rect">
            <a:avLst/>
          </a:prstGeom>
          <a:noFill/>
          <a:ln>
            <a:noFill/>
          </a:ln>
        </p:spPr>
      </p:pic>
      <p:sp>
        <p:nvSpPr>
          <p:cNvPr id="3" name="TextBox 2"/>
          <p:cNvSpPr txBox="1"/>
          <p:nvPr/>
        </p:nvSpPr>
        <p:spPr>
          <a:xfrm>
            <a:off x="0" y="372846"/>
            <a:ext cx="9144000" cy="677108"/>
          </a:xfrm>
          <a:prstGeom prst="rect">
            <a:avLst/>
          </a:prstGeom>
          <a:noFill/>
        </p:spPr>
        <p:txBody>
          <a:bodyPr wrap="square" rtlCol="0">
            <a:spAutoFit/>
          </a:bodyPr>
          <a:lstStyle/>
          <a:p>
            <a:pPr algn="ctr"/>
            <a:r>
              <a:rPr lang="en-US" sz="3800" b="1" dirty="0" smtClean="0"/>
              <a:t>Action</a:t>
            </a:r>
            <a:endParaRPr lang="en-CA" sz="3800" b="1" dirty="0"/>
          </a:p>
        </p:txBody>
      </p:sp>
    </p:spTree>
    <p:extLst>
      <p:ext uri="{BB962C8B-B14F-4D97-AF65-F5344CB8AC3E}">
        <p14:creationId xmlns:p14="http://schemas.microsoft.com/office/powerpoint/2010/main" val="1562925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71534">
            <a:off x="507372" y="1425348"/>
            <a:ext cx="2895382" cy="3405498"/>
          </a:xfrm>
          <a:prstGeom prst="rect">
            <a:avLst/>
          </a:prstGeom>
        </p:spPr>
      </p:pic>
      <p:pic>
        <p:nvPicPr>
          <p:cNvPr id="5" name="Picture 4"/>
          <p:cNvPicPr>
            <a:picLocks noChangeAspect="1"/>
          </p:cNvPicPr>
          <p:nvPr/>
        </p:nvPicPr>
        <p:blipFill>
          <a:blip r:embed="rId5"/>
          <a:stretch>
            <a:fillRect/>
          </a:stretch>
        </p:blipFill>
        <p:spPr>
          <a:xfrm rot="886866">
            <a:off x="5990059" y="1458249"/>
            <a:ext cx="2326888" cy="333969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6824" y="3415187"/>
            <a:ext cx="3990352" cy="2244572"/>
          </a:xfrm>
          <a:prstGeom prst="rect">
            <a:avLst/>
          </a:prstGeom>
        </p:spPr>
      </p:pic>
      <p:sp>
        <p:nvSpPr>
          <p:cNvPr id="6" name="Shape 323"/>
          <p:cNvSpPr txBox="1">
            <a:spLocks/>
          </p:cNvSpPr>
          <p:nvPr/>
        </p:nvSpPr>
        <p:spPr>
          <a:xfrm>
            <a:off x="0" y="265751"/>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pPr>
            <a:r>
              <a:rPr lang="en" sz="3800" b="1" dirty="0" smtClean="0">
                <a:latin typeface="Arial"/>
                <a:ea typeface="Arial"/>
                <a:cs typeface="Arial"/>
                <a:sym typeface="Arial"/>
              </a:rPr>
              <a:t>What is Reconciliation?</a:t>
            </a:r>
            <a:endParaRPr lang="en" sz="3800" b="1" dirty="0">
              <a:latin typeface="Arial"/>
              <a:ea typeface="Arial"/>
              <a:cs typeface="Arial"/>
              <a:sym typeface="Arial"/>
            </a:endParaRPr>
          </a:p>
        </p:txBody>
      </p:sp>
    </p:spTree>
    <p:extLst>
      <p:ext uri="{BB962C8B-B14F-4D97-AF65-F5344CB8AC3E}">
        <p14:creationId xmlns:p14="http://schemas.microsoft.com/office/powerpoint/2010/main" val="3490121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725328" y="1182909"/>
            <a:ext cx="3402126" cy="4492182"/>
          </a:xfrm>
          <a:prstGeom prst="rect">
            <a:avLst/>
          </a:prstGeom>
        </p:spPr>
      </p:pic>
      <p:sp>
        <p:nvSpPr>
          <p:cNvPr id="3" name="TextBox 2"/>
          <p:cNvSpPr txBox="1"/>
          <p:nvPr/>
        </p:nvSpPr>
        <p:spPr>
          <a:xfrm>
            <a:off x="4791074" y="1673617"/>
            <a:ext cx="3571875" cy="3477875"/>
          </a:xfrm>
          <a:prstGeom prst="rect">
            <a:avLst/>
          </a:prstGeom>
          <a:noFill/>
        </p:spPr>
        <p:txBody>
          <a:bodyPr wrap="square" rtlCol="0">
            <a:spAutoFit/>
          </a:bodyPr>
          <a:lstStyle/>
          <a:p>
            <a:pPr marL="360000" indent="-360000">
              <a:spcAft>
                <a:spcPts val="2400"/>
              </a:spcAft>
              <a:buFont typeface="Arial" panose="020B0604020202020204" pitchFamily="34" charset="0"/>
              <a:buChar char="•"/>
            </a:pPr>
            <a:r>
              <a:rPr lang="en-US" sz="2500" dirty="0" smtClean="0">
                <a:latin typeface="Calibri" panose="020F0502020204030204" pitchFamily="34" charset="0"/>
                <a:cs typeface="Calibri" panose="020F0502020204030204" pitchFamily="34" charset="0"/>
              </a:rPr>
              <a:t>Which of the selected Calls to Action is most meaningful to you?</a:t>
            </a:r>
          </a:p>
          <a:p>
            <a:pPr marL="360000" indent="-360000">
              <a:spcAft>
                <a:spcPts val="2400"/>
              </a:spcAft>
              <a:buFont typeface="Arial" panose="020B0604020202020204" pitchFamily="34" charset="0"/>
              <a:buChar char="•"/>
            </a:pPr>
            <a:r>
              <a:rPr lang="en-US" sz="2500" dirty="0" smtClean="0">
                <a:latin typeface="Calibri" panose="020F0502020204030204" pitchFamily="34" charset="0"/>
                <a:cs typeface="Calibri" panose="020F0502020204030204" pitchFamily="34" charset="0"/>
              </a:rPr>
              <a:t>How can this Call to Action be implemented within your school community?</a:t>
            </a:r>
            <a:endParaRPr lang="en-CA" sz="2500" dirty="0">
              <a:latin typeface="Calibri" panose="020F0502020204030204" pitchFamily="34" charset="0"/>
              <a:cs typeface="Calibri" panose="020F0502020204030204" pitchFamily="34" charset="0"/>
            </a:endParaRPr>
          </a:p>
        </p:txBody>
      </p:sp>
      <p:sp>
        <p:nvSpPr>
          <p:cNvPr id="5" name="Shape 323"/>
          <p:cNvSpPr txBox="1">
            <a:spLocks/>
          </p:cNvSpPr>
          <p:nvPr/>
        </p:nvSpPr>
        <p:spPr>
          <a:xfrm>
            <a:off x="0" y="297096"/>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pPr>
            <a:r>
              <a:rPr lang="en" sz="3800" b="1" dirty="0" smtClean="0">
                <a:latin typeface="Arial"/>
                <a:ea typeface="Arial"/>
                <a:cs typeface="Arial"/>
                <a:sym typeface="Arial"/>
              </a:rPr>
              <a:t>Calls to Action</a:t>
            </a:r>
            <a:endParaRPr lang="en" sz="3800" b="1" dirty="0">
              <a:latin typeface="Arial"/>
              <a:ea typeface="Arial"/>
              <a:cs typeface="Arial"/>
              <a:sym typeface="Arial"/>
            </a:endParaRPr>
          </a:p>
        </p:txBody>
      </p:sp>
    </p:spTree>
    <p:extLst>
      <p:ext uri="{BB962C8B-B14F-4D97-AF65-F5344CB8AC3E}">
        <p14:creationId xmlns:p14="http://schemas.microsoft.com/office/powerpoint/2010/main" val="3496385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192126" y="1640932"/>
            <a:ext cx="6759746" cy="3743959"/>
          </a:xfrm>
          <a:prstGeom prst="rect">
            <a:avLst/>
          </a:prstGeom>
        </p:spPr>
      </p:pic>
      <p:sp>
        <p:nvSpPr>
          <p:cNvPr id="5" name="Shape 323"/>
          <p:cNvSpPr txBox="1">
            <a:spLocks/>
          </p:cNvSpPr>
          <p:nvPr/>
        </p:nvSpPr>
        <p:spPr>
          <a:xfrm>
            <a:off x="258618" y="278623"/>
            <a:ext cx="8636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pPr>
            <a:r>
              <a:rPr lang="en" sz="3770" b="1" dirty="0" smtClean="0">
                <a:latin typeface="Arial"/>
                <a:ea typeface="Arial"/>
                <a:cs typeface="Arial"/>
                <a:sym typeface="Arial"/>
              </a:rPr>
              <a:t>What the TRC Means for All Canadians</a:t>
            </a:r>
            <a:endParaRPr lang="en" sz="3770" b="1" dirty="0">
              <a:latin typeface="Arial"/>
              <a:ea typeface="Arial"/>
              <a:cs typeface="Arial"/>
              <a:sym typeface="Arial"/>
            </a:endParaRPr>
          </a:p>
        </p:txBody>
      </p:sp>
      <p:sp>
        <p:nvSpPr>
          <p:cNvPr id="7" name="TextBox 6"/>
          <p:cNvSpPr txBox="1"/>
          <p:nvPr/>
        </p:nvSpPr>
        <p:spPr>
          <a:xfrm>
            <a:off x="1791275" y="5458352"/>
            <a:ext cx="5561449" cy="307777"/>
          </a:xfrm>
          <a:prstGeom prst="rect">
            <a:avLst/>
          </a:prstGeom>
          <a:noFill/>
        </p:spPr>
        <p:txBody>
          <a:bodyPr wrap="square" rtlCol="0">
            <a:spAutoFit/>
          </a:bodyPr>
          <a:lstStyle/>
          <a:p>
            <a:pPr algn="ctr"/>
            <a:r>
              <a:rPr lang="en-CA" dirty="0">
                <a:latin typeface="Times New Roman" panose="02020603050405020304" pitchFamily="18" charset="0"/>
                <a:cs typeface="Times New Roman" panose="02020603050405020304" pitchFamily="18" charset="0"/>
                <a:hlinkClick r:id="rId5"/>
              </a:rPr>
              <a:t>https://</a:t>
            </a:r>
            <a:r>
              <a:rPr lang="en-CA" dirty="0" smtClean="0">
                <a:latin typeface="Times New Roman" panose="02020603050405020304" pitchFamily="18" charset="0"/>
                <a:cs typeface="Times New Roman" panose="02020603050405020304" pitchFamily="18" charset="0"/>
                <a:hlinkClick r:id="rId5"/>
              </a:rPr>
              <a:t>youtu.be/244Nf0CSqEY</a:t>
            </a: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034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097" y="1665843"/>
            <a:ext cx="8193806" cy="3734831"/>
          </a:xfrm>
          <a:prstGeom prst="rect">
            <a:avLst/>
          </a:prstGeom>
        </p:spPr>
      </p:pic>
      <p:sp>
        <p:nvSpPr>
          <p:cNvPr id="5" name="Shape 323"/>
          <p:cNvSpPr txBox="1">
            <a:spLocks/>
          </p:cNvSpPr>
          <p:nvPr/>
        </p:nvSpPr>
        <p:spPr>
          <a:xfrm>
            <a:off x="475097" y="168363"/>
            <a:ext cx="8193805" cy="146041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Examing Progress on the 94 Calls to Action</a:t>
            </a:r>
            <a:endParaRPr lang="en" sz="3800" b="1" dirty="0">
              <a:latin typeface="Arial"/>
              <a:ea typeface="Arial"/>
              <a:cs typeface="Arial"/>
              <a:sym typeface="Arial"/>
            </a:endParaRPr>
          </a:p>
        </p:txBody>
      </p:sp>
    </p:spTree>
    <p:extLst>
      <p:ext uri="{BB962C8B-B14F-4D97-AF65-F5344CB8AC3E}">
        <p14:creationId xmlns:p14="http://schemas.microsoft.com/office/powerpoint/2010/main" val="1585870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1026" name="Picture 2"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642" y="1441690"/>
            <a:ext cx="3808716" cy="3808717"/>
          </a:xfrm>
          <a:prstGeom prst="rect">
            <a:avLst/>
          </a:prstGeom>
          <a:noFill/>
          <a:extLst>
            <a:ext uri="{909E8E84-426E-40DD-AFC4-6F175D3DCCD1}">
              <a14:hiddenFill xmlns:a14="http://schemas.microsoft.com/office/drawing/2010/main">
                <a:solidFill>
                  <a:srgbClr val="FFFFFF"/>
                </a:solidFill>
              </a14:hiddenFill>
            </a:ext>
          </a:extLst>
        </p:spPr>
      </p:pic>
      <p:sp>
        <p:nvSpPr>
          <p:cNvPr id="5" name="Shape 323"/>
          <p:cNvSpPr txBox="1">
            <a:spLocks/>
          </p:cNvSpPr>
          <p:nvPr/>
        </p:nvSpPr>
        <p:spPr>
          <a:xfrm>
            <a:off x="240145" y="168363"/>
            <a:ext cx="8636000" cy="146041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Examing Reconciliation Initiatives: Orange Shirt Day</a:t>
            </a:r>
            <a:endParaRPr lang="en" sz="3800" b="1" dirty="0">
              <a:latin typeface="Arial"/>
              <a:ea typeface="Arial"/>
              <a:cs typeface="Arial"/>
              <a:sym typeface="Arial"/>
            </a:endParaRPr>
          </a:p>
        </p:txBody>
      </p:sp>
      <p:sp>
        <p:nvSpPr>
          <p:cNvPr id="6" name="TextBox 5"/>
          <p:cNvSpPr txBox="1"/>
          <p:nvPr/>
        </p:nvSpPr>
        <p:spPr>
          <a:xfrm>
            <a:off x="1791276" y="5111412"/>
            <a:ext cx="5561449" cy="477054"/>
          </a:xfrm>
          <a:prstGeom prst="rect">
            <a:avLst/>
          </a:prstGeom>
          <a:noFill/>
        </p:spPr>
        <p:txBody>
          <a:bodyPr wrap="square" rtlCol="0">
            <a:spAutoFit/>
          </a:bodyPr>
          <a:lstStyle/>
          <a:p>
            <a:pPr algn="ctr"/>
            <a:r>
              <a:rPr lang="en-CA" sz="2500" dirty="0" smtClean="0">
                <a:latin typeface="Times New Roman" panose="02020603050405020304" pitchFamily="18" charset="0"/>
                <a:cs typeface="Times New Roman" panose="02020603050405020304" pitchFamily="18" charset="0"/>
                <a:hlinkClick r:id="rId5"/>
              </a:rPr>
              <a:t>www.orangeshirtday.org</a:t>
            </a:r>
            <a:endParaRPr lang="en-CA"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521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158" y="1628775"/>
            <a:ext cx="5871684" cy="3302822"/>
          </a:xfrm>
          <a:prstGeom prst="rect">
            <a:avLst/>
          </a:prstGeom>
        </p:spPr>
      </p:pic>
      <p:sp>
        <p:nvSpPr>
          <p:cNvPr id="4" name="Rectangle 3"/>
          <p:cNvSpPr/>
          <p:nvPr/>
        </p:nvSpPr>
        <p:spPr>
          <a:xfrm>
            <a:off x="2556064" y="5116589"/>
            <a:ext cx="4031873" cy="477054"/>
          </a:xfrm>
          <a:prstGeom prst="rect">
            <a:avLst/>
          </a:prstGeom>
        </p:spPr>
        <p:txBody>
          <a:bodyPr wrap="none">
            <a:spAutoFit/>
          </a:bodyPr>
          <a:lstStyle/>
          <a:p>
            <a:pPr algn="ctr"/>
            <a:r>
              <a:rPr lang="en-CA" sz="25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a:rPr>
              <a:t>https://</a:t>
            </a:r>
            <a:r>
              <a:rPr lang="en-CA" sz="2500"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a:rPr>
              <a:t>wemattercampaign.org</a:t>
            </a:r>
            <a:endParaRPr lang="en-CA" sz="2500" dirty="0">
              <a:latin typeface="Times New Roman" panose="02020603050405020304" pitchFamily="18" charset="0"/>
              <a:cs typeface="Times New Roman" panose="02020603050405020304" pitchFamily="18" charset="0"/>
            </a:endParaRPr>
          </a:p>
        </p:txBody>
      </p:sp>
      <p:sp>
        <p:nvSpPr>
          <p:cNvPr id="5" name="Shape 323"/>
          <p:cNvSpPr txBox="1">
            <a:spLocks/>
          </p:cNvSpPr>
          <p:nvPr/>
        </p:nvSpPr>
        <p:spPr>
          <a:xfrm>
            <a:off x="249382" y="168363"/>
            <a:ext cx="8645236" cy="146041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Examing Reconciliation Initiatives: We Matter</a:t>
            </a:r>
            <a:endParaRPr lang="en" sz="3800" b="1" dirty="0">
              <a:latin typeface="Arial"/>
              <a:ea typeface="Arial"/>
              <a:cs typeface="Arial"/>
              <a:sym typeface="Arial"/>
            </a:endParaRPr>
          </a:p>
        </p:txBody>
      </p:sp>
    </p:spTree>
    <p:extLst>
      <p:ext uri="{BB962C8B-B14F-4D97-AF65-F5344CB8AC3E}">
        <p14:creationId xmlns:p14="http://schemas.microsoft.com/office/powerpoint/2010/main" val="3114368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sp>
        <p:nvSpPr>
          <p:cNvPr id="2" name="Shape 323"/>
          <p:cNvSpPr txBox="1">
            <a:spLocks/>
          </p:cNvSpPr>
          <p:nvPr/>
        </p:nvSpPr>
        <p:spPr>
          <a:xfrm>
            <a:off x="0" y="295563"/>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Workshop Outcomes</a:t>
            </a:r>
            <a:endParaRPr lang="en" sz="3800" b="1" dirty="0">
              <a:latin typeface="Arial"/>
              <a:ea typeface="Arial"/>
              <a:cs typeface="Arial"/>
              <a:sym typeface="Arial"/>
            </a:endParaRPr>
          </a:p>
        </p:txBody>
      </p:sp>
      <p:sp>
        <p:nvSpPr>
          <p:cNvPr id="3" name="TextBox 2"/>
          <p:cNvSpPr txBox="1"/>
          <p:nvPr/>
        </p:nvSpPr>
        <p:spPr>
          <a:xfrm>
            <a:off x="257174" y="1338872"/>
            <a:ext cx="8640000" cy="4401205"/>
          </a:xfrm>
          <a:prstGeom prst="rect">
            <a:avLst/>
          </a:prstGeom>
          <a:noFill/>
        </p:spPr>
        <p:txBody>
          <a:bodyPr wrap="square" rtlCol="0">
            <a:spAutoFit/>
          </a:bodyPr>
          <a:lstStyle/>
          <a:p>
            <a:pPr marL="360000" indent="-360000">
              <a:spcAft>
                <a:spcPts val="1200"/>
              </a:spcAft>
              <a:buFont typeface="Arial" panose="020B0604020202020204" pitchFamily="34" charset="0"/>
              <a:buChar char="•"/>
            </a:pPr>
            <a:r>
              <a:rPr lang="en-US" sz="2500" dirty="0">
                <a:latin typeface="Calibri" panose="020F0502020204030204" pitchFamily="34" charset="0"/>
                <a:cs typeface="Calibri" panose="020F0502020204030204" pitchFamily="34" charset="0"/>
              </a:rPr>
              <a:t>E</a:t>
            </a:r>
            <a:r>
              <a:rPr lang="en-US" sz="2500" dirty="0" smtClean="0">
                <a:latin typeface="Calibri" panose="020F0502020204030204" pitchFamily="34" charset="0"/>
                <a:cs typeface="Calibri" panose="020F0502020204030204" pitchFamily="34" charset="0"/>
              </a:rPr>
              <a:t>xamine some laws that have been enacted by the Canadian government in relation to First Nations, Métis and Inuit in Canada (</a:t>
            </a:r>
            <a:r>
              <a:rPr lang="en-US" sz="2500" b="1" dirty="0" smtClean="0">
                <a:latin typeface="Calibri" panose="020F0502020204030204" pitchFamily="34" charset="0"/>
                <a:cs typeface="Calibri" panose="020F0502020204030204" pitchFamily="34" charset="0"/>
              </a:rPr>
              <a:t>awareness</a:t>
            </a:r>
            <a:r>
              <a:rPr lang="en-US" sz="2500" dirty="0" smtClean="0">
                <a:latin typeface="Calibri" panose="020F0502020204030204" pitchFamily="34" charset="0"/>
                <a:cs typeface="Calibri" panose="020F0502020204030204" pitchFamily="34" charset="0"/>
              </a:rPr>
              <a:t>).</a:t>
            </a:r>
          </a:p>
          <a:p>
            <a:pPr marL="360000" indent="-360000">
              <a:spcAft>
                <a:spcPts val="1200"/>
              </a:spcAft>
              <a:buFont typeface="Arial" panose="020B0604020202020204" pitchFamily="34" charset="0"/>
              <a:buChar char="•"/>
            </a:pPr>
            <a:r>
              <a:rPr lang="en-US" sz="2500" dirty="0" smtClean="0">
                <a:latin typeface="Calibri" panose="020F0502020204030204" pitchFamily="34" charset="0"/>
                <a:cs typeface="Calibri" panose="020F0502020204030204" pitchFamily="34" charset="0"/>
              </a:rPr>
              <a:t>Explore the concept of assimilation and how it has shaped government policy towards Indigenous people in Canada (</a:t>
            </a:r>
            <a:r>
              <a:rPr lang="en-US" sz="2500" b="1" dirty="0" smtClean="0">
                <a:latin typeface="Calibri" panose="020F0502020204030204" pitchFamily="34" charset="0"/>
                <a:cs typeface="Calibri" panose="020F0502020204030204" pitchFamily="34" charset="0"/>
              </a:rPr>
              <a:t>acknowledgment</a:t>
            </a:r>
            <a:r>
              <a:rPr lang="en-US" sz="2500" dirty="0" smtClean="0">
                <a:latin typeface="Calibri" panose="020F0502020204030204" pitchFamily="34" charset="0"/>
                <a:cs typeface="Calibri" panose="020F0502020204030204" pitchFamily="34" charset="0"/>
              </a:rPr>
              <a:t>).</a:t>
            </a:r>
          </a:p>
          <a:p>
            <a:pPr marL="360000" indent="-360000">
              <a:spcAft>
                <a:spcPts val="1200"/>
              </a:spcAft>
              <a:buFont typeface="Arial" panose="020B0604020202020204" pitchFamily="34" charset="0"/>
              <a:buChar char="•"/>
            </a:pPr>
            <a:r>
              <a:rPr lang="en-US" sz="2500" dirty="0" smtClean="0">
                <a:latin typeface="Calibri" panose="020F0502020204030204" pitchFamily="34" charset="0"/>
                <a:cs typeface="Calibri" panose="020F0502020204030204" pitchFamily="34" charset="0"/>
              </a:rPr>
              <a:t>Engage in conversation about contemporary contexts of many First Nations, Métis and Inuit (</a:t>
            </a:r>
            <a:r>
              <a:rPr lang="en-US" sz="2500" b="1" dirty="0" smtClean="0">
                <a:latin typeface="Calibri" panose="020F0502020204030204" pitchFamily="34" charset="0"/>
                <a:cs typeface="Calibri" panose="020F0502020204030204" pitchFamily="34" charset="0"/>
              </a:rPr>
              <a:t>atonement</a:t>
            </a:r>
            <a:r>
              <a:rPr lang="en-US" sz="2500" dirty="0" smtClean="0">
                <a:latin typeface="Calibri" panose="020F0502020204030204" pitchFamily="34" charset="0"/>
                <a:cs typeface="Calibri" panose="020F0502020204030204" pitchFamily="34" charset="0"/>
              </a:rPr>
              <a:t>).</a:t>
            </a:r>
          </a:p>
          <a:p>
            <a:pPr marL="360000" indent="-360000">
              <a:spcAft>
                <a:spcPts val="1200"/>
              </a:spcAft>
              <a:buFont typeface="Arial" panose="020B0604020202020204" pitchFamily="34" charset="0"/>
              <a:buChar char="•"/>
            </a:pPr>
            <a:r>
              <a:rPr lang="en-US" sz="2500" dirty="0" smtClean="0">
                <a:latin typeface="Calibri" panose="020F0502020204030204" pitchFamily="34" charset="0"/>
                <a:cs typeface="Calibri" panose="020F0502020204030204" pitchFamily="34" charset="0"/>
              </a:rPr>
              <a:t>Develop an understanding of reconciliation and the role educators play in the reconciliation process (</a:t>
            </a:r>
            <a:r>
              <a:rPr lang="en-US" sz="2500" b="1" dirty="0" smtClean="0">
                <a:latin typeface="Calibri" panose="020F0502020204030204" pitchFamily="34" charset="0"/>
                <a:cs typeface="Calibri" panose="020F0502020204030204" pitchFamily="34" charset="0"/>
              </a:rPr>
              <a:t>action</a:t>
            </a:r>
            <a:r>
              <a:rPr lang="en-US" sz="2500" dirty="0" smtClean="0">
                <a:latin typeface="Calibri" panose="020F0502020204030204" pitchFamily="34" charset="0"/>
                <a:cs typeface="Calibri" panose="020F0502020204030204" pitchFamily="34" charset="0"/>
              </a:rPr>
              <a:t>).</a:t>
            </a:r>
            <a:endParaRPr lang="en-CA" sz="2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0967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892" y="1718394"/>
            <a:ext cx="5840216" cy="3285122"/>
          </a:xfrm>
          <a:prstGeom prst="rect">
            <a:avLst/>
          </a:prstGeom>
        </p:spPr>
      </p:pic>
      <p:sp>
        <p:nvSpPr>
          <p:cNvPr id="5" name="Shape 323"/>
          <p:cNvSpPr txBox="1">
            <a:spLocks/>
          </p:cNvSpPr>
          <p:nvPr/>
        </p:nvSpPr>
        <p:spPr>
          <a:xfrm>
            <a:off x="240145" y="168363"/>
            <a:ext cx="8645237" cy="146041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Examing Reconciliation Initiatives: Imagine a Canada</a:t>
            </a:r>
            <a:endParaRPr lang="en" sz="3800" b="1" dirty="0">
              <a:latin typeface="Arial"/>
              <a:ea typeface="Arial"/>
              <a:cs typeface="Arial"/>
              <a:sym typeface="Arial"/>
            </a:endParaRPr>
          </a:p>
        </p:txBody>
      </p:sp>
      <p:sp>
        <p:nvSpPr>
          <p:cNvPr id="6" name="TextBox 5"/>
          <p:cNvSpPr txBox="1"/>
          <p:nvPr/>
        </p:nvSpPr>
        <p:spPr>
          <a:xfrm>
            <a:off x="1357601" y="5111412"/>
            <a:ext cx="6428799" cy="477054"/>
          </a:xfrm>
          <a:prstGeom prst="rect">
            <a:avLst/>
          </a:prstGeom>
          <a:noFill/>
        </p:spPr>
        <p:txBody>
          <a:bodyPr wrap="square" rtlCol="0">
            <a:spAutoFit/>
          </a:bodyPr>
          <a:lstStyle/>
          <a:p>
            <a:pPr algn="ctr"/>
            <a:r>
              <a:rPr lang="en-CA" sz="2500" dirty="0">
                <a:latin typeface="Times New Roman" panose="02020603050405020304" pitchFamily="18" charset="0"/>
                <a:cs typeface="Times New Roman" panose="02020603050405020304" pitchFamily="18" charset="0"/>
                <a:hlinkClick r:id="rId5"/>
              </a:rPr>
              <a:t>https</a:t>
            </a:r>
            <a:r>
              <a:rPr lang="en-CA" sz="2500" dirty="0" smtClean="0">
                <a:latin typeface="Times New Roman" panose="02020603050405020304" pitchFamily="18" charset="0"/>
                <a:cs typeface="Times New Roman" panose="02020603050405020304" pitchFamily="18" charset="0"/>
                <a:hlinkClick r:id="rId5"/>
              </a:rPr>
              <a:t>://nctr.ca/imagineacanada</a:t>
            </a:r>
            <a:endParaRPr lang="en-CA"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14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074" name="Picture 2" descr="https://fncaringsociety.com/sites/default/files/fb%20button%20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995" y="1596471"/>
            <a:ext cx="4178010" cy="3457665"/>
          </a:xfrm>
          <a:prstGeom prst="rect">
            <a:avLst/>
          </a:prstGeom>
          <a:noFill/>
          <a:extLst>
            <a:ext uri="{909E8E84-426E-40DD-AFC4-6F175D3DCCD1}">
              <a14:hiddenFill xmlns:a14="http://schemas.microsoft.com/office/drawing/2010/main">
                <a:solidFill>
                  <a:srgbClr val="FFFFFF"/>
                </a:solidFill>
              </a14:hiddenFill>
            </a:ext>
          </a:extLst>
        </p:spPr>
      </p:pic>
      <p:sp>
        <p:nvSpPr>
          <p:cNvPr id="5" name="Shape 323"/>
          <p:cNvSpPr txBox="1">
            <a:spLocks/>
          </p:cNvSpPr>
          <p:nvPr/>
        </p:nvSpPr>
        <p:spPr>
          <a:xfrm>
            <a:off x="0" y="168363"/>
            <a:ext cx="9144000" cy="146041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Examing Reconciliation Initiatives: Honouring Memories, Planting Dreams</a:t>
            </a:r>
            <a:endParaRPr lang="en" sz="3800" b="1" dirty="0">
              <a:latin typeface="Arial"/>
              <a:ea typeface="Arial"/>
              <a:cs typeface="Arial"/>
              <a:sym typeface="Arial"/>
            </a:endParaRPr>
          </a:p>
        </p:txBody>
      </p:sp>
      <p:sp>
        <p:nvSpPr>
          <p:cNvPr id="6" name="TextBox 5"/>
          <p:cNvSpPr txBox="1"/>
          <p:nvPr/>
        </p:nvSpPr>
        <p:spPr>
          <a:xfrm>
            <a:off x="204787" y="5111412"/>
            <a:ext cx="8734426" cy="477054"/>
          </a:xfrm>
          <a:prstGeom prst="rect">
            <a:avLst/>
          </a:prstGeom>
          <a:noFill/>
        </p:spPr>
        <p:txBody>
          <a:bodyPr wrap="square" rtlCol="0">
            <a:spAutoFit/>
          </a:bodyPr>
          <a:lstStyle/>
          <a:p>
            <a:pPr algn="ctr"/>
            <a:r>
              <a:rPr lang="en-CA" sz="2500" dirty="0">
                <a:latin typeface="Times New Roman" panose="02020603050405020304" pitchFamily="18" charset="0"/>
                <a:cs typeface="Times New Roman" panose="02020603050405020304" pitchFamily="18" charset="0"/>
                <a:hlinkClick r:id="rId5"/>
              </a:rPr>
              <a:t>https://fncaringsociety.com/honouring-memories-planting-dreams</a:t>
            </a:r>
            <a:r>
              <a:rPr lang="en-CA" sz="2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8949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2052" name="Picture 4" descr="Project of He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515" y="1657348"/>
            <a:ext cx="6696970" cy="19240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1079" y="3747954"/>
            <a:ext cx="8141842" cy="1246495"/>
          </a:xfrm>
          <a:prstGeom prst="rect">
            <a:avLst/>
          </a:prstGeom>
        </p:spPr>
        <p:txBody>
          <a:bodyPr wrap="square">
            <a:spAutoFit/>
          </a:bodyPr>
          <a:lstStyle/>
          <a:p>
            <a:r>
              <a:rPr lang="en-US" sz="2500" dirty="0" smtClean="0">
                <a:solidFill>
                  <a:srgbClr val="2B2B2B"/>
                </a:solidFill>
                <a:latin typeface="Calibri" panose="020F0502020204030204" pitchFamily="34" charset="0"/>
                <a:cs typeface="Calibri" panose="020F0502020204030204" pitchFamily="34" charset="0"/>
              </a:rPr>
              <a:t>“Project </a:t>
            </a:r>
            <a:r>
              <a:rPr lang="en-US" sz="2500" dirty="0">
                <a:solidFill>
                  <a:srgbClr val="2B2B2B"/>
                </a:solidFill>
                <a:latin typeface="Calibri" panose="020F0502020204030204" pitchFamily="34" charset="0"/>
                <a:cs typeface="Calibri" panose="020F0502020204030204" pitchFamily="34" charset="0"/>
              </a:rPr>
              <a:t>of </a:t>
            </a:r>
            <a:r>
              <a:rPr lang="en-US" sz="2500" dirty="0" smtClean="0">
                <a:solidFill>
                  <a:srgbClr val="2B2B2B"/>
                </a:solidFill>
                <a:latin typeface="Calibri" panose="020F0502020204030204" pitchFamily="34" charset="0"/>
                <a:cs typeface="Calibri" panose="020F0502020204030204" pitchFamily="34" charset="0"/>
              </a:rPr>
              <a:t>Heart </a:t>
            </a:r>
            <a:r>
              <a:rPr lang="en-US" sz="2500" dirty="0">
                <a:solidFill>
                  <a:srgbClr val="2B2B2B"/>
                </a:solidFill>
                <a:latin typeface="Calibri" panose="020F0502020204030204" pitchFamily="34" charset="0"/>
                <a:cs typeface="Calibri" panose="020F0502020204030204" pitchFamily="34" charset="0"/>
              </a:rPr>
              <a:t>is an inquiry based, hands-on, collaborative, inter-generational, artistic journey of seeking truth about the history of Aboriginal people in </a:t>
            </a:r>
            <a:r>
              <a:rPr lang="en-US" sz="2500" dirty="0" smtClean="0">
                <a:solidFill>
                  <a:srgbClr val="2B2B2B"/>
                </a:solidFill>
                <a:latin typeface="Calibri" panose="020F0502020204030204" pitchFamily="34" charset="0"/>
                <a:cs typeface="Calibri" panose="020F0502020204030204" pitchFamily="34" charset="0"/>
              </a:rPr>
              <a:t>Canada.”</a:t>
            </a:r>
            <a:endParaRPr lang="en-CA" sz="2500" dirty="0">
              <a:latin typeface="Calibri" panose="020F0502020204030204" pitchFamily="34" charset="0"/>
              <a:cs typeface="Calibri" panose="020F0502020204030204" pitchFamily="34" charset="0"/>
            </a:endParaRPr>
          </a:p>
        </p:txBody>
      </p:sp>
      <p:sp>
        <p:nvSpPr>
          <p:cNvPr id="6" name="Shape 323"/>
          <p:cNvSpPr txBox="1">
            <a:spLocks/>
          </p:cNvSpPr>
          <p:nvPr/>
        </p:nvSpPr>
        <p:spPr>
          <a:xfrm>
            <a:off x="0" y="168363"/>
            <a:ext cx="9144000" cy="146041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Examing Reconciliation Initiatives: Project of Heart</a:t>
            </a:r>
            <a:endParaRPr lang="en" sz="3800" b="1" dirty="0">
              <a:latin typeface="Arial"/>
              <a:ea typeface="Arial"/>
              <a:cs typeface="Arial"/>
              <a:sym typeface="Arial"/>
            </a:endParaRPr>
          </a:p>
        </p:txBody>
      </p:sp>
      <p:sp>
        <p:nvSpPr>
          <p:cNvPr id="7" name="TextBox 6"/>
          <p:cNvSpPr txBox="1"/>
          <p:nvPr/>
        </p:nvSpPr>
        <p:spPr>
          <a:xfrm>
            <a:off x="1791276" y="5111412"/>
            <a:ext cx="5561449" cy="477054"/>
          </a:xfrm>
          <a:prstGeom prst="rect">
            <a:avLst/>
          </a:prstGeom>
          <a:noFill/>
        </p:spPr>
        <p:txBody>
          <a:bodyPr wrap="square" rtlCol="0">
            <a:spAutoFit/>
          </a:bodyPr>
          <a:lstStyle/>
          <a:p>
            <a:pPr algn="ctr"/>
            <a:r>
              <a:rPr lang="en-CA" sz="2500" dirty="0" smtClean="0">
                <a:latin typeface="Times New Roman" panose="02020603050405020304" pitchFamily="18" charset="0"/>
                <a:cs typeface="Times New Roman" panose="02020603050405020304" pitchFamily="18" charset="0"/>
                <a:hlinkClick r:id="rId5"/>
              </a:rPr>
              <a:t>http://projectofheart.ca</a:t>
            </a:r>
            <a:endParaRPr lang="en-CA"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875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346243" y="1660960"/>
            <a:ext cx="6451514" cy="3563606"/>
          </a:xfrm>
          <a:prstGeom prst="rect">
            <a:avLst/>
          </a:prstGeom>
        </p:spPr>
      </p:pic>
      <p:sp>
        <p:nvSpPr>
          <p:cNvPr id="8" name="TextBox 7"/>
          <p:cNvSpPr txBox="1"/>
          <p:nvPr/>
        </p:nvSpPr>
        <p:spPr>
          <a:xfrm>
            <a:off x="1791276" y="5282862"/>
            <a:ext cx="5561449" cy="307777"/>
          </a:xfrm>
          <a:prstGeom prst="rect">
            <a:avLst/>
          </a:prstGeom>
          <a:noFill/>
        </p:spPr>
        <p:txBody>
          <a:bodyPr wrap="square" rtlCol="0">
            <a:spAutoFit/>
          </a:bodyPr>
          <a:lstStyle/>
          <a:p>
            <a:pPr algn="ctr"/>
            <a:r>
              <a:rPr lang="en-CA"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a:rPr>
              <a:t>http://</a:t>
            </a:r>
            <a:r>
              <a:rPr lang="en-CA"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a:rPr>
              <a:t>projectofheart.ca/filmsvideos</a:t>
            </a:r>
            <a:endParaRPr lang="en-CA" dirty="0">
              <a:latin typeface="Times New Roman" panose="02020603050405020304" pitchFamily="18" charset="0"/>
              <a:cs typeface="Times New Roman" panose="02020603050405020304" pitchFamily="18" charset="0"/>
            </a:endParaRPr>
          </a:p>
        </p:txBody>
      </p:sp>
      <p:sp>
        <p:nvSpPr>
          <p:cNvPr id="5" name="Shape 323"/>
          <p:cNvSpPr txBox="1">
            <a:spLocks/>
          </p:cNvSpPr>
          <p:nvPr/>
        </p:nvSpPr>
        <p:spPr>
          <a:xfrm>
            <a:off x="0" y="168363"/>
            <a:ext cx="9144000" cy="1460411"/>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Examing Reconciliation Initiatives: Project of Heart</a:t>
            </a:r>
            <a:endParaRPr lang="en" sz="3800" b="1" dirty="0">
              <a:latin typeface="Arial"/>
              <a:ea typeface="Arial"/>
              <a:cs typeface="Arial"/>
              <a:sym typeface="Arial"/>
            </a:endParaRPr>
          </a:p>
        </p:txBody>
      </p:sp>
    </p:spTree>
    <p:extLst>
      <p:ext uri="{BB962C8B-B14F-4D97-AF65-F5344CB8AC3E}">
        <p14:creationId xmlns:p14="http://schemas.microsoft.com/office/powerpoint/2010/main" val="26266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651" t="19288" r="38203" b="27178"/>
          <a:stretch/>
        </p:blipFill>
        <p:spPr>
          <a:xfrm>
            <a:off x="1189614" y="1269624"/>
            <a:ext cx="6764771" cy="3832893"/>
          </a:xfrm>
          <a:prstGeom prst="rect">
            <a:avLst/>
          </a:prstGeom>
        </p:spPr>
      </p:pic>
      <p:sp>
        <p:nvSpPr>
          <p:cNvPr id="4" name="Rectangle 3"/>
          <p:cNvSpPr/>
          <p:nvPr/>
        </p:nvSpPr>
        <p:spPr>
          <a:xfrm>
            <a:off x="3425693" y="5284961"/>
            <a:ext cx="2292615" cy="307777"/>
          </a:xfrm>
          <a:prstGeom prst="rect">
            <a:avLst/>
          </a:prstGeom>
        </p:spPr>
        <p:txBody>
          <a:bodyPr wrap="none">
            <a:spAutoFit/>
          </a:bodyPr>
          <a:lstStyle/>
          <a:p>
            <a:r>
              <a:rPr lang="en-CA" dirty="0">
                <a:latin typeface="Times New Roman" panose="02020603050405020304" pitchFamily="18" charset="0"/>
                <a:cs typeface="Times New Roman" panose="02020603050405020304" pitchFamily="18" charset="0"/>
                <a:hlinkClick r:id="rId5"/>
              </a:rPr>
              <a:t>https://</a:t>
            </a:r>
            <a:r>
              <a:rPr lang="en-CA" dirty="0" smtClean="0">
                <a:latin typeface="Times New Roman" panose="02020603050405020304" pitchFamily="18" charset="0"/>
                <a:cs typeface="Times New Roman" panose="02020603050405020304" pitchFamily="18" charset="0"/>
                <a:hlinkClick r:id="rId5"/>
              </a:rPr>
              <a:t>youtu.be/fu0aIw1vdiE</a:t>
            </a:r>
            <a:endParaRPr lang="en-CA" dirty="0">
              <a:latin typeface="Times New Roman" panose="02020603050405020304" pitchFamily="18" charset="0"/>
              <a:cs typeface="Times New Roman" panose="02020603050405020304" pitchFamily="18" charset="0"/>
            </a:endParaRPr>
          </a:p>
        </p:txBody>
      </p:sp>
      <p:sp>
        <p:nvSpPr>
          <p:cNvPr id="5" name="Shape 323"/>
          <p:cNvSpPr txBox="1">
            <a:spLocks/>
          </p:cNvSpPr>
          <p:nvPr/>
        </p:nvSpPr>
        <p:spPr>
          <a:xfrm>
            <a:off x="0" y="278623"/>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pPr>
            <a:r>
              <a:rPr lang="en" sz="3800" b="1" dirty="0" smtClean="0">
                <a:latin typeface="Arial"/>
                <a:ea typeface="Arial"/>
                <a:cs typeface="Arial"/>
                <a:sym typeface="Arial"/>
              </a:rPr>
              <a:t>Reconciliation and Education</a:t>
            </a:r>
            <a:endParaRPr lang="en" sz="3800" b="1" dirty="0">
              <a:latin typeface="Arial"/>
              <a:ea typeface="Arial"/>
              <a:cs typeface="Arial"/>
              <a:sym typeface="Arial"/>
            </a:endParaRPr>
          </a:p>
        </p:txBody>
      </p:sp>
    </p:spTree>
    <p:extLst>
      <p:ext uri="{BB962C8B-B14F-4D97-AF65-F5344CB8AC3E}">
        <p14:creationId xmlns:p14="http://schemas.microsoft.com/office/powerpoint/2010/main" val="1530919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830135" y="1096417"/>
            <a:ext cx="3483730" cy="4500073"/>
          </a:xfrm>
          <a:prstGeom prst="rect">
            <a:avLst/>
          </a:prstGeom>
        </p:spPr>
      </p:pic>
      <p:sp>
        <p:nvSpPr>
          <p:cNvPr id="4" name="Shape 323"/>
          <p:cNvSpPr txBox="1">
            <a:spLocks/>
          </p:cNvSpPr>
          <p:nvPr/>
        </p:nvSpPr>
        <p:spPr>
          <a:xfrm>
            <a:off x="0" y="287859"/>
            <a:ext cx="9144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pPr>
            <a:r>
              <a:rPr lang="en" sz="3800" b="1" dirty="0" smtClean="0">
                <a:latin typeface="Arial"/>
                <a:ea typeface="Arial"/>
                <a:cs typeface="Arial"/>
                <a:sym typeface="Arial"/>
              </a:rPr>
              <a:t>Exploring UNDRIP</a:t>
            </a:r>
            <a:endParaRPr lang="en" sz="3800" b="1" dirty="0">
              <a:latin typeface="Arial"/>
              <a:ea typeface="Arial"/>
              <a:cs typeface="Arial"/>
              <a:sym typeface="Arial"/>
            </a:endParaRPr>
          </a:p>
        </p:txBody>
      </p:sp>
    </p:spTree>
    <p:extLst>
      <p:ext uri="{BB962C8B-B14F-4D97-AF65-F5344CB8AC3E}">
        <p14:creationId xmlns:p14="http://schemas.microsoft.com/office/powerpoint/2010/main" val="2016051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grpSp>
        <p:nvGrpSpPr>
          <p:cNvPr id="11" name="Group 10"/>
          <p:cNvGrpSpPr/>
          <p:nvPr/>
        </p:nvGrpSpPr>
        <p:grpSpPr>
          <a:xfrm>
            <a:off x="986339" y="1986044"/>
            <a:ext cx="4540686" cy="770892"/>
            <a:chOff x="1405439" y="1966009"/>
            <a:chExt cx="4540686" cy="77089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439" y="1966009"/>
              <a:ext cx="770892" cy="770892"/>
            </a:xfrm>
            <a:prstGeom prst="rect">
              <a:avLst/>
            </a:prstGeom>
          </p:spPr>
        </p:pic>
        <p:sp>
          <p:nvSpPr>
            <p:cNvPr id="4" name="TextBox 3"/>
            <p:cNvSpPr txBox="1"/>
            <p:nvPr/>
          </p:nvSpPr>
          <p:spPr>
            <a:xfrm>
              <a:off x="2219711" y="2089845"/>
              <a:ext cx="3726414" cy="523220"/>
            </a:xfrm>
            <a:prstGeom prst="rect">
              <a:avLst/>
            </a:prstGeom>
            <a:noFill/>
          </p:spPr>
          <p:txBody>
            <a:bodyPr wrap="square" rtlCol="0">
              <a:spAutoFit/>
            </a:bodyPr>
            <a:lstStyle/>
            <a:p>
              <a:r>
                <a:rPr lang="en-CA" sz="2800" dirty="0">
                  <a:solidFill>
                    <a:srgbClr val="002060"/>
                  </a:solidFill>
                  <a:latin typeface="Arial" panose="020B0604020202020204" pitchFamily="34" charset="0"/>
                  <a:cs typeface="Arial" panose="020B0604020202020204" pitchFamily="34" charset="0"/>
                </a:rPr>
                <a:t>@walkingtogetherata</a:t>
              </a:r>
            </a:p>
          </p:txBody>
        </p:sp>
      </p:grpSp>
      <p:grpSp>
        <p:nvGrpSpPr>
          <p:cNvPr id="12" name="Group 11"/>
          <p:cNvGrpSpPr/>
          <p:nvPr/>
        </p:nvGrpSpPr>
        <p:grpSpPr>
          <a:xfrm>
            <a:off x="986339" y="3199303"/>
            <a:ext cx="4540686" cy="625964"/>
            <a:chOff x="1350204" y="3224989"/>
            <a:chExt cx="4540686" cy="625964"/>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0204" y="3224989"/>
              <a:ext cx="770892" cy="625964"/>
            </a:xfrm>
            <a:prstGeom prst="rect">
              <a:avLst/>
            </a:prstGeom>
          </p:spPr>
        </p:pic>
        <p:sp>
          <p:nvSpPr>
            <p:cNvPr id="5" name="TextBox 4"/>
            <p:cNvSpPr txBox="1"/>
            <p:nvPr/>
          </p:nvSpPr>
          <p:spPr>
            <a:xfrm>
              <a:off x="2164476" y="3276361"/>
              <a:ext cx="3726414" cy="523220"/>
            </a:xfrm>
            <a:prstGeom prst="rect">
              <a:avLst/>
            </a:prstGeom>
            <a:noFill/>
          </p:spPr>
          <p:txBody>
            <a:bodyPr wrap="square" rtlCol="0">
              <a:spAutoFit/>
            </a:bodyPr>
            <a:lstStyle/>
            <a:p>
              <a:r>
                <a:rPr lang="en-CA" sz="2800" dirty="0">
                  <a:solidFill>
                    <a:srgbClr val="002060"/>
                  </a:solidFill>
                  <a:latin typeface="Arial" panose="020B0604020202020204" pitchFamily="34" charset="0"/>
                  <a:cs typeface="Arial" panose="020B0604020202020204" pitchFamily="34" charset="0"/>
                </a:rPr>
                <a:t>@ATAindigenous</a:t>
              </a:r>
              <a:endParaRPr lang="en-CA" sz="2800" b="1" dirty="0"/>
            </a:p>
          </p:txBody>
        </p:sp>
      </p:grpSp>
      <p:grpSp>
        <p:nvGrpSpPr>
          <p:cNvPr id="13" name="Group 12"/>
          <p:cNvGrpSpPr/>
          <p:nvPr/>
        </p:nvGrpSpPr>
        <p:grpSpPr>
          <a:xfrm>
            <a:off x="986339" y="4275756"/>
            <a:ext cx="5619766" cy="770892"/>
            <a:chOff x="1362059" y="4267634"/>
            <a:chExt cx="5619766" cy="770892"/>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2059" y="4267634"/>
              <a:ext cx="770892" cy="770892"/>
            </a:xfrm>
            <a:prstGeom prst="rect">
              <a:avLst/>
            </a:prstGeom>
          </p:spPr>
        </p:pic>
        <p:sp>
          <p:nvSpPr>
            <p:cNvPr id="7" name="TextBox 6"/>
            <p:cNvSpPr txBox="1"/>
            <p:nvPr/>
          </p:nvSpPr>
          <p:spPr>
            <a:xfrm>
              <a:off x="2243006" y="4393318"/>
              <a:ext cx="4738819" cy="523220"/>
            </a:xfrm>
            <a:prstGeom prst="rect">
              <a:avLst/>
            </a:prstGeom>
            <a:noFill/>
          </p:spPr>
          <p:txBody>
            <a:bodyPr wrap="square" rtlCol="0">
              <a:spAutoFit/>
            </a:bodyPr>
            <a:lstStyle/>
            <a:p>
              <a:r>
                <a:rPr lang="en-CA" sz="2800" dirty="0">
                  <a:solidFill>
                    <a:srgbClr val="002060"/>
                  </a:solidFill>
                </a:rPr>
                <a:t>https://tinyurl.com/yb9wukun</a:t>
              </a:r>
              <a:endParaRPr lang="en-CA" sz="2800" dirty="0">
                <a:solidFill>
                  <a:srgbClr val="00206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6318" y="1841670"/>
            <a:ext cx="2378684" cy="2378684"/>
          </a:xfrm>
          <a:prstGeom prst="rect">
            <a:avLst/>
          </a:prstGeom>
        </p:spPr>
      </p:pic>
      <p:sp>
        <p:nvSpPr>
          <p:cNvPr id="10" name="Shape 323"/>
          <p:cNvSpPr txBox="1">
            <a:spLocks/>
          </p:cNvSpPr>
          <p:nvPr/>
        </p:nvSpPr>
        <p:spPr>
          <a:xfrm>
            <a:off x="252000" y="454114"/>
            <a:ext cx="8640000"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pPr>
            <a:r>
              <a:rPr lang="en" sz="3770" b="1" dirty="0" smtClean="0">
                <a:latin typeface="Arial"/>
                <a:ea typeface="Arial"/>
                <a:cs typeface="Arial"/>
                <a:sym typeface="Arial"/>
              </a:rPr>
              <a:t>Continue the Conversation…</a:t>
            </a:r>
            <a:endParaRPr lang="en" sz="3770" b="1" dirty="0">
              <a:latin typeface="Arial"/>
              <a:ea typeface="Arial"/>
              <a:cs typeface="Arial"/>
              <a:sym typeface="Arial"/>
            </a:endParaRPr>
          </a:p>
        </p:txBody>
      </p:sp>
    </p:spTree>
    <p:extLst>
      <p:ext uri="{BB962C8B-B14F-4D97-AF65-F5344CB8AC3E}">
        <p14:creationId xmlns:p14="http://schemas.microsoft.com/office/powerpoint/2010/main" val="1088321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691" t="3525" r="2330" b="11936"/>
          <a:stretch/>
        </p:blipFill>
        <p:spPr>
          <a:xfrm>
            <a:off x="2685440" y="1105942"/>
            <a:ext cx="3777610" cy="4106407"/>
          </a:xfrm>
          <a:prstGeom prst="rect">
            <a:avLst/>
          </a:prstGeom>
        </p:spPr>
      </p:pic>
      <p:sp>
        <p:nvSpPr>
          <p:cNvPr id="5" name="Shape 323"/>
          <p:cNvSpPr txBox="1">
            <a:spLocks/>
          </p:cNvSpPr>
          <p:nvPr/>
        </p:nvSpPr>
        <p:spPr>
          <a:xfrm>
            <a:off x="0" y="297384"/>
            <a:ext cx="9143999"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TQS Scavenger Hunt</a:t>
            </a:r>
            <a:endParaRPr lang="en" sz="3800" b="1" dirty="0">
              <a:latin typeface="Arial"/>
              <a:ea typeface="Arial"/>
              <a:cs typeface="Arial"/>
              <a:sym typeface="Arial"/>
            </a:endParaRPr>
          </a:p>
        </p:txBody>
      </p:sp>
      <p:sp>
        <p:nvSpPr>
          <p:cNvPr id="6" name="TextBox 5"/>
          <p:cNvSpPr txBox="1"/>
          <p:nvPr/>
        </p:nvSpPr>
        <p:spPr>
          <a:xfrm>
            <a:off x="1400015" y="5282862"/>
            <a:ext cx="6343971" cy="307777"/>
          </a:xfrm>
          <a:prstGeom prst="rect">
            <a:avLst/>
          </a:prstGeom>
          <a:noFill/>
        </p:spPr>
        <p:txBody>
          <a:bodyPr wrap="square" rtlCol="0">
            <a:spAutoFit/>
          </a:bodyPr>
          <a:lstStyle/>
          <a:p>
            <a:pPr algn="ctr"/>
            <a:r>
              <a:rPr lang="en-CA" dirty="0">
                <a:solidFill>
                  <a:schemeClr val="tx1"/>
                </a:solidFill>
                <a:latin typeface="Times New Roman" panose="02020603050405020304" pitchFamily="18" charset="0"/>
                <a:cs typeface="Times New Roman" panose="02020603050405020304" pitchFamily="18" charset="0"/>
                <a:hlinkClick r:id="rId5"/>
              </a:rPr>
              <a:t>https://education.alberta.ca/media/3739620/standardsdoc-tqs-_</a:t>
            </a:r>
            <a:r>
              <a:rPr lang="en-CA" dirty="0" smtClean="0">
                <a:solidFill>
                  <a:schemeClr val="tx1"/>
                </a:solidFill>
                <a:latin typeface="Times New Roman" panose="02020603050405020304" pitchFamily="18" charset="0"/>
                <a:cs typeface="Times New Roman" panose="02020603050405020304" pitchFamily="18" charset="0"/>
                <a:hlinkClick r:id="rId5"/>
              </a:rPr>
              <a:t>fa-web-2018-01-17.pdf</a:t>
            </a:r>
            <a:endParaRPr lang="en-CA"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753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5" name="TextBox 4"/>
          <p:cNvSpPr txBox="1"/>
          <p:nvPr/>
        </p:nvSpPr>
        <p:spPr>
          <a:xfrm>
            <a:off x="412750" y="1278925"/>
            <a:ext cx="8318500" cy="830997"/>
          </a:xfrm>
          <a:prstGeom prst="rect">
            <a:avLst/>
          </a:prstGeom>
          <a:noFill/>
        </p:spPr>
        <p:txBody>
          <a:bodyPr wrap="square" rtlCol="0">
            <a:spAutoFit/>
          </a:bodyPr>
          <a:lstStyle/>
          <a:p>
            <a:pPr marL="457200" indent="-457200">
              <a:buFont typeface="+mj-lt"/>
              <a:buAutoNum type="arabicPeriod"/>
            </a:pPr>
            <a:r>
              <a:rPr lang="en-CA" sz="2400" dirty="0" smtClean="0">
                <a:latin typeface="Calibri" panose="020F0502020204030204" pitchFamily="34" charset="0"/>
                <a:ea typeface="Calibri" panose="020F0502020204030204" pitchFamily="34" charset="0"/>
                <a:cs typeface="Calibri" panose="020F0502020204030204" pitchFamily="34" charset="0"/>
              </a:rPr>
              <a:t>How many times does the </a:t>
            </a:r>
            <a:r>
              <a:rPr lang="en-CA" sz="2400" dirty="0">
                <a:latin typeface="Calibri" panose="020F0502020204030204" pitchFamily="34" charset="0"/>
                <a:ea typeface="Calibri" panose="020F0502020204030204" pitchFamily="34" charset="0"/>
                <a:cs typeface="Calibri" panose="020F0502020204030204" pitchFamily="34" charset="0"/>
              </a:rPr>
              <a:t>term “First Nations, Métis and Inuit” appear in the document</a:t>
            </a:r>
            <a:r>
              <a:rPr lang="en-CA" sz="2400" dirty="0" smtClean="0">
                <a:latin typeface="Calibri" panose="020F0502020204030204" pitchFamily="34" charset="0"/>
                <a:ea typeface="Calibri" panose="020F0502020204030204" pitchFamily="34" charset="0"/>
                <a:cs typeface="Calibri" panose="020F0502020204030204" pitchFamily="34" charset="0"/>
              </a:rPr>
              <a:t>?</a:t>
            </a:r>
            <a:endParaRPr lang="en-CA" sz="2400"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72" b="2973"/>
          <a:stretch/>
        </p:blipFill>
        <p:spPr>
          <a:xfrm>
            <a:off x="424100" y="2306483"/>
            <a:ext cx="2508650" cy="306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000" y="2308678"/>
            <a:ext cx="2520000" cy="3060000"/>
          </a:xfrm>
          <a:prstGeom prst="rect">
            <a:avLst/>
          </a:prstGeom>
        </p:spPr>
      </p:pic>
      <p:sp>
        <p:nvSpPr>
          <p:cNvPr id="23" name="Shape 323"/>
          <p:cNvSpPr txBox="1">
            <a:spLocks/>
          </p:cNvSpPr>
          <p:nvPr/>
        </p:nvSpPr>
        <p:spPr>
          <a:xfrm>
            <a:off x="0" y="290609"/>
            <a:ext cx="9143999"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TQS Scavenger Hunt</a:t>
            </a:r>
            <a:endParaRPr lang="en" sz="3800" b="1" dirty="0">
              <a:latin typeface="Arial"/>
              <a:ea typeface="Arial"/>
              <a:cs typeface="Arial"/>
              <a:sym typeface="Arial"/>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3422" t="17720" r="34605" b="8128"/>
          <a:stretch/>
        </p:blipFill>
        <p:spPr>
          <a:xfrm>
            <a:off x="6211250" y="2306483"/>
            <a:ext cx="2520000" cy="3060000"/>
          </a:xfrm>
          <a:prstGeom prst="rect">
            <a:avLst/>
          </a:prstGeom>
        </p:spPr>
      </p:pic>
      <p:sp>
        <p:nvSpPr>
          <p:cNvPr id="25" name="TextBox 24"/>
          <p:cNvSpPr txBox="1"/>
          <p:nvPr/>
        </p:nvSpPr>
        <p:spPr>
          <a:xfrm>
            <a:off x="351897" y="5426064"/>
            <a:ext cx="2653056" cy="276999"/>
          </a:xfrm>
          <a:prstGeom prst="rect">
            <a:avLst/>
          </a:prstGeom>
          <a:noFill/>
        </p:spPr>
        <p:txBody>
          <a:bodyPr wrap="square" rtlCol="0">
            <a:spAutoFit/>
          </a:bodyPr>
          <a:lstStyle/>
          <a:p>
            <a:pPr algn="ctr"/>
            <a:r>
              <a:rPr lang="en-US" sz="1200" dirty="0" smtClean="0">
                <a:latin typeface="Calibri" panose="020F0502020204030204" pitchFamily="34" charset="0"/>
                <a:ea typeface="Tahoma" panose="020B0604030504040204" pitchFamily="34" charset="0"/>
                <a:cs typeface="Calibri" panose="020F0502020204030204" pitchFamily="34" charset="0"/>
              </a:rPr>
              <a:t>Page 2</a:t>
            </a:r>
            <a:endParaRPr lang="en-CA" sz="1200" dirty="0">
              <a:latin typeface="Calibri" panose="020F0502020204030204" pitchFamily="34" charset="0"/>
              <a:ea typeface="Tahoma" panose="020B0604030504040204" pitchFamily="34" charset="0"/>
              <a:cs typeface="Calibri" panose="020F0502020204030204" pitchFamily="34" charset="0"/>
            </a:endParaRPr>
          </a:p>
        </p:txBody>
      </p:sp>
      <p:sp>
        <p:nvSpPr>
          <p:cNvPr id="26" name="TextBox 25"/>
          <p:cNvSpPr txBox="1"/>
          <p:nvPr/>
        </p:nvSpPr>
        <p:spPr>
          <a:xfrm>
            <a:off x="3245471" y="5426064"/>
            <a:ext cx="2653056" cy="276999"/>
          </a:xfrm>
          <a:prstGeom prst="rect">
            <a:avLst/>
          </a:prstGeom>
          <a:noFill/>
        </p:spPr>
        <p:txBody>
          <a:bodyPr wrap="square" rtlCol="0">
            <a:spAutoFit/>
          </a:bodyPr>
          <a:lstStyle/>
          <a:p>
            <a:pPr algn="ctr"/>
            <a:r>
              <a:rPr lang="en-US" sz="1200" dirty="0" smtClean="0">
                <a:latin typeface="Calibri" panose="020F0502020204030204" pitchFamily="34" charset="0"/>
                <a:ea typeface="Tahoma" panose="020B0604030504040204" pitchFamily="34" charset="0"/>
                <a:cs typeface="Calibri" panose="020F0502020204030204" pitchFamily="34" charset="0"/>
              </a:rPr>
              <a:t>Page 4</a:t>
            </a:r>
            <a:endParaRPr lang="en-CA" sz="1200" dirty="0">
              <a:latin typeface="Calibri" panose="020F0502020204030204" pitchFamily="34" charset="0"/>
              <a:ea typeface="Tahoma" panose="020B0604030504040204" pitchFamily="34" charset="0"/>
              <a:cs typeface="Calibri" panose="020F0502020204030204" pitchFamily="34" charset="0"/>
            </a:endParaRPr>
          </a:p>
        </p:txBody>
      </p:sp>
      <p:sp>
        <p:nvSpPr>
          <p:cNvPr id="27" name="TextBox 26"/>
          <p:cNvSpPr txBox="1"/>
          <p:nvPr/>
        </p:nvSpPr>
        <p:spPr>
          <a:xfrm>
            <a:off x="6144722" y="5426064"/>
            <a:ext cx="2653056" cy="276999"/>
          </a:xfrm>
          <a:prstGeom prst="rect">
            <a:avLst/>
          </a:prstGeom>
          <a:noFill/>
        </p:spPr>
        <p:txBody>
          <a:bodyPr wrap="square" rtlCol="0">
            <a:spAutoFit/>
          </a:bodyPr>
          <a:lstStyle/>
          <a:p>
            <a:pPr algn="ctr"/>
            <a:r>
              <a:rPr lang="en-US" sz="1200" dirty="0" smtClean="0">
                <a:latin typeface="Calibri" panose="020F0502020204030204" pitchFamily="34" charset="0"/>
                <a:ea typeface="Tahoma" panose="020B0604030504040204" pitchFamily="34" charset="0"/>
                <a:cs typeface="Calibri" panose="020F0502020204030204" pitchFamily="34" charset="0"/>
              </a:rPr>
              <a:t>Page 6</a:t>
            </a:r>
            <a:endParaRPr lang="en-CA" sz="1200" dirty="0">
              <a:latin typeface="Calibri" panose="020F0502020204030204" pitchFamily="34" charset="0"/>
              <a:ea typeface="Tahoma" panose="020B0604030504040204" pitchFamily="34" charset="0"/>
              <a:cs typeface="Calibri" panose="020F0502020204030204" pitchFamily="34" charset="0"/>
            </a:endParaRPr>
          </a:p>
        </p:txBody>
      </p:sp>
      <p:grpSp>
        <p:nvGrpSpPr>
          <p:cNvPr id="30" name="Group 29"/>
          <p:cNvGrpSpPr/>
          <p:nvPr/>
        </p:nvGrpSpPr>
        <p:grpSpPr>
          <a:xfrm>
            <a:off x="412750" y="1648257"/>
            <a:ext cx="8315788" cy="2852612"/>
            <a:chOff x="412750" y="1648257"/>
            <a:chExt cx="8315788" cy="2852612"/>
          </a:xfrm>
        </p:grpSpPr>
        <p:grpSp>
          <p:nvGrpSpPr>
            <p:cNvPr id="22" name="Group 21"/>
            <p:cNvGrpSpPr/>
            <p:nvPr/>
          </p:nvGrpSpPr>
          <p:grpSpPr>
            <a:xfrm>
              <a:off x="412750" y="2815194"/>
              <a:ext cx="8315788" cy="1685675"/>
              <a:chOff x="412750" y="2815194"/>
              <a:chExt cx="8315788" cy="1685675"/>
            </a:xfrm>
          </p:grpSpPr>
          <p:cxnSp>
            <p:nvCxnSpPr>
              <p:cNvPr id="16" name="Straight Arrow Connector 15"/>
              <p:cNvCxnSpPr/>
              <p:nvPr/>
            </p:nvCxnSpPr>
            <p:spPr>
              <a:xfrm flipH="1">
                <a:off x="5527894" y="3739691"/>
                <a:ext cx="284350" cy="141967"/>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12750" y="3699526"/>
                <a:ext cx="3189081" cy="755786"/>
                <a:chOff x="412750" y="3699526"/>
                <a:chExt cx="3189081" cy="755786"/>
              </a:xfrm>
            </p:grpSpPr>
            <p:cxnSp>
              <p:nvCxnSpPr>
                <p:cNvPr id="11" name="Straight Arrow Connector 10"/>
                <p:cNvCxnSpPr/>
                <p:nvPr/>
              </p:nvCxnSpPr>
              <p:spPr>
                <a:xfrm>
                  <a:off x="412750" y="4301004"/>
                  <a:ext cx="304327" cy="154308"/>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317481" y="3699526"/>
                  <a:ext cx="284350" cy="141967"/>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a:off x="7137021" y="2993698"/>
                <a:ext cx="324080" cy="158673"/>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165839" y="4079456"/>
                <a:ext cx="324080" cy="158673"/>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404458" y="2815194"/>
                <a:ext cx="324080" cy="158673"/>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404458" y="3739316"/>
                <a:ext cx="324080" cy="158673"/>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404458" y="4342196"/>
                <a:ext cx="324080" cy="158673"/>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4858847" y="1648257"/>
              <a:ext cx="1285875" cy="461665"/>
            </a:xfrm>
            <a:prstGeom prst="rect">
              <a:avLst/>
            </a:prstGeom>
            <a:noFill/>
          </p:spPr>
          <p:txBody>
            <a:bodyPr wrap="square" rtlCol="0">
              <a:spAutoFit/>
            </a:bodyPr>
            <a:lstStyle/>
            <a:p>
              <a:r>
                <a:rPr lang="en-US" sz="2400" dirty="0" smtClean="0">
                  <a:solidFill>
                    <a:srgbClr val="FF0000"/>
                  </a:solidFill>
                  <a:latin typeface="Calibri" panose="020F0502020204030204" pitchFamily="34" charset="0"/>
                  <a:cs typeface="Calibri" panose="020F0502020204030204" pitchFamily="34" charset="0"/>
                </a:rPr>
                <a:t>8 times</a:t>
              </a:r>
              <a:endParaRPr lang="en-CA" sz="2400"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091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sp>
        <p:nvSpPr>
          <p:cNvPr id="5" name="TextBox 4"/>
          <p:cNvSpPr txBox="1"/>
          <p:nvPr/>
        </p:nvSpPr>
        <p:spPr>
          <a:xfrm>
            <a:off x="400189" y="1382607"/>
            <a:ext cx="3267074" cy="3853747"/>
          </a:xfrm>
          <a:prstGeom prst="rect">
            <a:avLst/>
          </a:prstGeom>
          <a:noFill/>
        </p:spPr>
        <p:txBody>
          <a:bodyPr wrap="square" rtlCol="0">
            <a:spAutoFit/>
          </a:bodyPr>
          <a:lstStyle/>
          <a:p>
            <a:pPr lvl="0">
              <a:lnSpc>
                <a:spcPct val="107000"/>
              </a:lnSpc>
            </a:pPr>
            <a:r>
              <a:rPr lang="en-CA" sz="2300" dirty="0" smtClean="0">
                <a:latin typeface="Calibri" panose="020F0502020204030204" pitchFamily="34" charset="0"/>
                <a:ea typeface="Calibri" panose="020F0502020204030204" pitchFamily="34" charset="0"/>
                <a:cs typeface="Calibri" panose="020F0502020204030204" pitchFamily="34" charset="0"/>
              </a:rPr>
              <a:t>2. Competency </a:t>
            </a:r>
            <a:r>
              <a:rPr lang="en-CA" sz="2300" dirty="0">
                <a:latin typeface="Calibri" panose="020F0502020204030204" pitchFamily="34" charset="0"/>
                <a:ea typeface="Calibri" panose="020F0502020204030204" pitchFamily="34" charset="0"/>
                <a:cs typeface="Calibri" panose="020F0502020204030204" pitchFamily="34" charset="0"/>
              </a:rPr>
              <a:t>5 is focused on applying foundational knowledge about First Nations, Métis and Inuit.  There are two other competencies that also have indicators focused on First Nations, Métis and Inuit; what are they? </a:t>
            </a:r>
            <a:endParaRPr lang="en-CA" sz="2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31299"/>
          <a:stretch/>
        </p:blipFill>
        <p:spPr>
          <a:xfrm>
            <a:off x="3747942" y="1103336"/>
            <a:ext cx="5137371" cy="4533276"/>
          </a:xfrm>
          <a:prstGeom prst="rect">
            <a:avLst/>
          </a:prstGeom>
        </p:spPr>
      </p:pic>
      <p:sp>
        <p:nvSpPr>
          <p:cNvPr id="7" name="Shape 323"/>
          <p:cNvSpPr txBox="1">
            <a:spLocks/>
          </p:cNvSpPr>
          <p:nvPr/>
        </p:nvSpPr>
        <p:spPr>
          <a:xfrm>
            <a:off x="1" y="294778"/>
            <a:ext cx="9143999" cy="808558"/>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pPr indent="-67738">
              <a:lnSpc>
                <a:spcPct val="100000"/>
              </a:lnSpc>
              <a:buSzPts val="1067"/>
              <a:buFont typeface="Arial"/>
              <a:buNone/>
            </a:pPr>
            <a:r>
              <a:rPr lang="en" sz="3800" b="1" dirty="0" smtClean="0">
                <a:latin typeface="Arial"/>
                <a:ea typeface="Arial"/>
                <a:cs typeface="Arial"/>
                <a:sym typeface="Arial"/>
              </a:rPr>
              <a:t>TQS Scavenger Hunt</a:t>
            </a:r>
            <a:endParaRPr lang="en" sz="3800" b="1" dirty="0">
              <a:latin typeface="Arial"/>
              <a:ea typeface="Arial"/>
              <a:cs typeface="Arial"/>
              <a:sym typeface="Arial"/>
            </a:endParaRPr>
          </a:p>
        </p:txBody>
      </p:sp>
      <p:grpSp>
        <p:nvGrpSpPr>
          <p:cNvPr id="6" name="Group 5"/>
          <p:cNvGrpSpPr/>
          <p:nvPr/>
        </p:nvGrpSpPr>
        <p:grpSpPr>
          <a:xfrm>
            <a:off x="1233412" y="4357207"/>
            <a:ext cx="5301128" cy="879147"/>
            <a:chOff x="1076394" y="4594609"/>
            <a:chExt cx="5301128" cy="879147"/>
          </a:xfrm>
        </p:grpSpPr>
        <p:sp>
          <p:nvSpPr>
            <p:cNvPr id="11" name="Oval 10"/>
            <p:cNvSpPr/>
            <p:nvPr/>
          </p:nvSpPr>
          <p:spPr>
            <a:xfrm>
              <a:off x="6159610" y="4643014"/>
              <a:ext cx="217912" cy="2334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p:cNvSpPr/>
            <p:nvPr/>
          </p:nvSpPr>
          <p:spPr>
            <a:xfrm>
              <a:off x="4114938" y="4594609"/>
              <a:ext cx="217912" cy="2334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p:cNvSpPr txBox="1"/>
            <p:nvPr/>
          </p:nvSpPr>
          <p:spPr>
            <a:xfrm>
              <a:off x="1076394" y="5027480"/>
              <a:ext cx="1857375" cy="446276"/>
            </a:xfrm>
            <a:prstGeom prst="rect">
              <a:avLst/>
            </a:prstGeom>
            <a:noFill/>
          </p:spPr>
          <p:txBody>
            <a:bodyPr wrap="square" rtlCol="0">
              <a:spAutoFit/>
            </a:bodyPr>
            <a:lstStyle/>
            <a:p>
              <a:r>
                <a:rPr lang="en-CA" sz="2300" dirty="0">
                  <a:solidFill>
                    <a:srgbClr val="FF0000"/>
                  </a:solidFill>
                  <a:latin typeface="Calibri" panose="020F0502020204030204" pitchFamily="34" charset="0"/>
                  <a:ea typeface="Calibri" panose="020F0502020204030204" pitchFamily="34" charset="0"/>
                  <a:cs typeface="Calibri" panose="020F0502020204030204" pitchFamily="34" charset="0"/>
                </a:rPr>
                <a:t>1(d) and 2(e)</a:t>
              </a:r>
              <a:endParaRPr lang="en-CA" sz="23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4686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 WT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WT Theme" id="{64231268-4362-4636-97DB-7DD5868959AA}" vid="{DDC807DF-B4C5-4C65-8E9F-778935B6F011}"/>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C674F2E592424B9D47C4DD2E2F65D1" ma:contentTypeVersion="2" ma:contentTypeDescription="Create a new document." ma:contentTypeScope="" ma:versionID="c1ff94317942c104ebc53e9f2ff2a6ff">
  <xsd:schema xmlns:xsd="http://www.w3.org/2001/XMLSchema" xmlns:xs="http://www.w3.org/2001/XMLSchema" xmlns:p="http://schemas.microsoft.com/office/2006/metadata/properties" xmlns:ns1="http://schemas.microsoft.com/sharepoint/v3" xmlns:ns2="62588aec-4323-4687-ba3e-9965a62a4df7" targetNamespace="http://schemas.microsoft.com/office/2006/metadata/properties" ma:root="true" ma:fieldsID="f58ab8e24a552a0edebf7541f8ccf69c" ns1:_="" ns2:_="">
    <xsd:import namespace="http://schemas.microsoft.com/sharepoint/v3"/>
    <xsd:import namespace="62588aec-4323-4687-ba3e-9965a62a4df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588aec-4323-4687-ba3e-9965a62a4df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DC7FE69-BD37-41F6-A8D6-B35F95016532}"/>
</file>

<file path=customXml/itemProps2.xml><?xml version="1.0" encoding="utf-8"?>
<ds:datastoreItem xmlns:ds="http://schemas.openxmlformats.org/officeDocument/2006/customXml" ds:itemID="{D7CAD277-AC97-4074-A46E-0FD88F7AF7B2}"/>
</file>

<file path=customXml/itemProps3.xml><?xml version="1.0" encoding="utf-8"?>
<ds:datastoreItem xmlns:ds="http://schemas.openxmlformats.org/officeDocument/2006/customXml" ds:itemID="{F15FB1ED-ADE6-4B4F-AB1E-A52279D044B6}"/>
</file>

<file path=docProps/app.xml><?xml version="1.0" encoding="utf-8"?>
<Properties xmlns="http://schemas.openxmlformats.org/officeDocument/2006/extended-properties" xmlns:vt="http://schemas.openxmlformats.org/officeDocument/2006/docPropsVTypes">
  <TotalTime>6147</TotalTime>
  <Words>2957</Words>
  <Application>Microsoft Office PowerPoint</Application>
  <PresentationFormat>On-screen Show (4:3)</PresentationFormat>
  <Paragraphs>303</Paragraphs>
  <Slides>66</Slides>
  <Notes>65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66</vt:i4>
      </vt:variant>
    </vt:vector>
  </HeadingPairs>
  <TitlesOfParts>
    <vt:vector size="75" baseType="lpstr">
      <vt:lpstr>Tahoma</vt:lpstr>
      <vt:lpstr>Times New Roman</vt:lpstr>
      <vt:lpstr>Symbol</vt:lpstr>
      <vt:lpstr>Arial</vt:lpstr>
      <vt:lpstr>Calibri</vt:lpstr>
      <vt:lpstr>Office Theme</vt:lpstr>
      <vt:lpstr>PPT WT Theme</vt:lpstr>
      <vt:lpstr>1_Office Theme</vt:lpstr>
      <vt:lpstr>2_Office Theme</vt:lpstr>
      <vt:lpstr>PowerPoint Presentation</vt:lpstr>
      <vt:lpstr>Treaty 6 Acknowledgement</vt:lpstr>
      <vt:lpstr>The Alberta Teachers’ Association acknowledges Treaty 7 territory—the ancestral and traditional territory of the Blackfoot Confederacy: Kainai, Piikani and Siksika as well as the Tsuu T’ina First Nation and Stoney Nakoda First Nation. We acknowledge the many First Nations, Métis and Inuit whose footsteps have marked these lands for generations. We are grateful for the traditional Knowledge Keepers and Elders who are still with us today and those who have gone before us. We recognize the land as an act of reconciliation and gratitude to those whose territory we reside on or are visiting. </vt:lpstr>
      <vt:lpstr>The Alberta Teachers’ Association acknowledges Treaty 8 territory—the ancestral and traditional territory of the Cree, Dene, as well as the Métis. We acknowledge the many First Nations, Métis and Inuit whose footsteps have marked these lands for generations. We are grateful for the traditional Knowledge Keepers and Elders who are still with us today and those who have gone before us. We recognize the land as an act of reconciliation and gratitude to those whose territory we reside on or are visiting.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Devin</dc:creator>
  <cp:lastModifiedBy>Norm Boivin</cp:lastModifiedBy>
  <cp:revision>352</cp:revision>
  <dcterms:modified xsi:type="dcterms:W3CDTF">2019-06-26T18:48:54Z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0x0101001CC674F2E592424B9D47C4DD2E2F65D1</vt:lpwstr>
  </property>
</Properties>
</file>