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3" r:id="rId8"/>
    <p:sldId id="264" r:id="rId9"/>
    <p:sldId id="276" r:id="rId10"/>
    <p:sldId id="265" r:id="rId11"/>
    <p:sldId id="266" r:id="rId12"/>
    <p:sldId id="270" r:id="rId13"/>
    <p:sldId id="267" r:id="rId14"/>
    <p:sldId id="271" r:id="rId15"/>
    <p:sldId id="268" r:id="rId16"/>
    <p:sldId id="269" r:id="rId17"/>
    <p:sldId id="272" r:id="rId18"/>
    <p:sldId id="273" r:id="rId19"/>
    <p:sldId id="274" r:id="rId20"/>
    <p:sldId id="277"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8"/>
    <p:restoredTop sz="94604"/>
  </p:normalViewPr>
  <p:slideViewPr>
    <p:cSldViewPr snapToGrid="0" snapToObjects="1">
      <p:cViewPr varScale="1">
        <p:scale>
          <a:sx n="83" d="100"/>
          <a:sy n="83" d="100"/>
        </p:scale>
        <p:origin x="21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1" Type="http://schemas.openxmlformats.org/officeDocument/2006/relationships/slide" Target="slides/slide20.xml"/><Relationship Id="rId3" Type="http://schemas.openxmlformats.org/officeDocument/2006/relationships/slide" Target="slides/slide2.xml"/><Relationship Id="rId2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slide" Target="slides/slide19.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customXml" Target="../customXml/item2.xml"/><Relationship Id="rId24" Type="http://schemas.openxmlformats.org/officeDocument/2006/relationships/presProps" Target="presProps.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notesMaster" Target="notesMasters/notesMaster1.xml"/><Relationship Id="rId15" Type="http://schemas.openxmlformats.org/officeDocument/2006/relationships/slide" Target="slides/slide14.xml"/><Relationship Id="rId5" Type="http://schemas.openxmlformats.org/officeDocument/2006/relationships/slide" Target="slides/slide4.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9" Type="http://schemas.openxmlformats.org/officeDocument/2006/relationships/slide" Target="slides/slide8.xml"/><Relationship Id="rId22" Type="http://schemas.openxmlformats.org/officeDocument/2006/relationships/slide" Target="slides/slide21.xml"/><Relationship Id="rId27" Type="http://schemas.openxmlformats.org/officeDocument/2006/relationships/tableStyles" Target="tableStyles.xml"/><Relationship Id="rId14" Type="http://schemas.openxmlformats.org/officeDocument/2006/relationships/slide" Target="slides/slide13.xml"/><Relationship Id="rId4" Type="http://schemas.openxmlformats.org/officeDocument/2006/relationships/slide" Target="slides/slide3.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EEE351-91CB-7840-B4F1-D1F5A05101A7}" type="datetimeFigureOut">
              <a:rPr lang="en-US" smtClean="0"/>
              <a:t>12/6/17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C8F2F-5910-854A-A905-2C2E92CA5A5D}" type="slidenum">
              <a:rPr lang="en-US" smtClean="0"/>
              <a:t>‹#›</a:t>
            </a:fld>
            <a:endParaRPr lang="en-US"/>
          </a:p>
        </p:txBody>
      </p:sp>
    </p:spTree>
    <p:extLst>
      <p:ext uri="{BB962C8B-B14F-4D97-AF65-F5344CB8AC3E}">
        <p14:creationId xmlns:p14="http://schemas.microsoft.com/office/powerpoint/2010/main" val="207260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FA2788-EF9C-1A47-9F35-CF932B87D48D}"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49CD6-34CF-C24F-859C-B7EF6A6311D5}" type="slidenum">
              <a:rPr lang="en-US" smtClean="0"/>
              <a:t>‹#›</a:t>
            </a:fld>
            <a:endParaRPr lang="en-US"/>
          </a:p>
        </p:txBody>
      </p:sp>
    </p:spTree>
    <p:extLst>
      <p:ext uri="{BB962C8B-B14F-4D97-AF65-F5344CB8AC3E}">
        <p14:creationId xmlns:p14="http://schemas.microsoft.com/office/powerpoint/2010/main" val="1855536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A2788-EF9C-1A47-9F35-CF932B87D48D}"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49CD6-34CF-C24F-859C-B7EF6A6311D5}" type="slidenum">
              <a:rPr lang="en-US" smtClean="0"/>
              <a:t>‹#›</a:t>
            </a:fld>
            <a:endParaRPr lang="en-US"/>
          </a:p>
        </p:txBody>
      </p:sp>
    </p:spTree>
    <p:extLst>
      <p:ext uri="{BB962C8B-B14F-4D97-AF65-F5344CB8AC3E}">
        <p14:creationId xmlns:p14="http://schemas.microsoft.com/office/powerpoint/2010/main" val="192857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A2788-EF9C-1A47-9F35-CF932B87D48D}"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49CD6-34CF-C24F-859C-B7EF6A6311D5}" type="slidenum">
              <a:rPr lang="en-US" smtClean="0"/>
              <a:t>‹#›</a:t>
            </a:fld>
            <a:endParaRPr lang="en-US"/>
          </a:p>
        </p:txBody>
      </p:sp>
    </p:spTree>
    <p:extLst>
      <p:ext uri="{BB962C8B-B14F-4D97-AF65-F5344CB8AC3E}">
        <p14:creationId xmlns:p14="http://schemas.microsoft.com/office/powerpoint/2010/main" val="158285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A2788-EF9C-1A47-9F35-CF932B87D48D}"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49CD6-34CF-C24F-859C-B7EF6A6311D5}" type="slidenum">
              <a:rPr lang="en-US" smtClean="0"/>
              <a:t>‹#›</a:t>
            </a:fld>
            <a:endParaRPr lang="en-US"/>
          </a:p>
        </p:txBody>
      </p:sp>
    </p:spTree>
    <p:extLst>
      <p:ext uri="{BB962C8B-B14F-4D97-AF65-F5344CB8AC3E}">
        <p14:creationId xmlns:p14="http://schemas.microsoft.com/office/powerpoint/2010/main" val="25137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FA2788-EF9C-1A47-9F35-CF932B87D48D}"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49CD6-34CF-C24F-859C-B7EF6A6311D5}" type="slidenum">
              <a:rPr lang="en-US" smtClean="0"/>
              <a:t>‹#›</a:t>
            </a:fld>
            <a:endParaRPr lang="en-US"/>
          </a:p>
        </p:txBody>
      </p:sp>
    </p:spTree>
    <p:extLst>
      <p:ext uri="{BB962C8B-B14F-4D97-AF65-F5344CB8AC3E}">
        <p14:creationId xmlns:p14="http://schemas.microsoft.com/office/powerpoint/2010/main" val="760249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FA2788-EF9C-1A47-9F35-CF932B87D48D}"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49CD6-34CF-C24F-859C-B7EF6A6311D5}" type="slidenum">
              <a:rPr lang="en-US" smtClean="0"/>
              <a:t>‹#›</a:t>
            </a:fld>
            <a:endParaRPr lang="en-US"/>
          </a:p>
        </p:txBody>
      </p:sp>
    </p:spTree>
    <p:extLst>
      <p:ext uri="{BB962C8B-B14F-4D97-AF65-F5344CB8AC3E}">
        <p14:creationId xmlns:p14="http://schemas.microsoft.com/office/powerpoint/2010/main" val="213060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FA2788-EF9C-1A47-9F35-CF932B87D48D}" type="datetimeFigureOut">
              <a:rPr lang="en-US" smtClean="0"/>
              <a:t>12/6/17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49CD6-34CF-C24F-859C-B7EF6A6311D5}" type="slidenum">
              <a:rPr lang="en-US" smtClean="0"/>
              <a:t>‹#›</a:t>
            </a:fld>
            <a:endParaRPr lang="en-US"/>
          </a:p>
        </p:txBody>
      </p:sp>
    </p:spTree>
    <p:extLst>
      <p:ext uri="{BB962C8B-B14F-4D97-AF65-F5344CB8AC3E}">
        <p14:creationId xmlns:p14="http://schemas.microsoft.com/office/powerpoint/2010/main" val="201064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FA2788-EF9C-1A47-9F35-CF932B87D48D}" type="datetimeFigureOut">
              <a:rPr lang="en-US" smtClean="0"/>
              <a:t>12/6/17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49CD6-34CF-C24F-859C-B7EF6A6311D5}" type="slidenum">
              <a:rPr lang="en-US" smtClean="0"/>
              <a:t>‹#›</a:t>
            </a:fld>
            <a:endParaRPr lang="en-US"/>
          </a:p>
        </p:txBody>
      </p:sp>
    </p:spTree>
    <p:extLst>
      <p:ext uri="{BB962C8B-B14F-4D97-AF65-F5344CB8AC3E}">
        <p14:creationId xmlns:p14="http://schemas.microsoft.com/office/powerpoint/2010/main" val="11878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A2788-EF9C-1A47-9F35-CF932B87D48D}" type="datetimeFigureOut">
              <a:rPr lang="en-US" smtClean="0"/>
              <a:t>12/6/17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49CD6-34CF-C24F-859C-B7EF6A6311D5}" type="slidenum">
              <a:rPr lang="en-US" smtClean="0"/>
              <a:t>‹#›</a:t>
            </a:fld>
            <a:endParaRPr lang="en-US"/>
          </a:p>
        </p:txBody>
      </p:sp>
    </p:spTree>
    <p:extLst>
      <p:ext uri="{BB962C8B-B14F-4D97-AF65-F5344CB8AC3E}">
        <p14:creationId xmlns:p14="http://schemas.microsoft.com/office/powerpoint/2010/main" val="1443574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FA2788-EF9C-1A47-9F35-CF932B87D48D}"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49CD6-34CF-C24F-859C-B7EF6A6311D5}" type="slidenum">
              <a:rPr lang="en-US" smtClean="0"/>
              <a:t>‹#›</a:t>
            </a:fld>
            <a:endParaRPr lang="en-US"/>
          </a:p>
        </p:txBody>
      </p:sp>
    </p:spTree>
    <p:extLst>
      <p:ext uri="{BB962C8B-B14F-4D97-AF65-F5344CB8AC3E}">
        <p14:creationId xmlns:p14="http://schemas.microsoft.com/office/powerpoint/2010/main" val="2027004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FA2788-EF9C-1A47-9F35-CF932B87D48D}"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49CD6-34CF-C24F-859C-B7EF6A6311D5}" type="slidenum">
              <a:rPr lang="en-US" smtClean="0"/>
              <a:t>‹#›</a:t>
            </a:fld>
            <a:endParaRPr lang="en-US"/>
          </a:p>
        </p:txBody>
      </p:sp>
    </p:spTree>
    <p:extLst>
      <p:ext uri="{BB962C8B-B14F-4D97-AF65-F5344CB8AC3E}">
        <p14:creationId xmlns:p14="http://schemas.microsoft.com/office/powerpoint/2010/main" val="1770805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A2788-EF9C-1A47-9F35-CF932B87D48D}" type="datetimeFigureOut">
              <a:rPr lang="en-US" smtClean="0"/>
              <a:t>12/6/17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49CD6-34CF-C24F-859C-B7EF6A6311D5}" type="slidenum">
              <a:rPr lang="en-US" smtClean="0"/>
              <a:t>‹#›</a:t>
            </a:fld>
            <a:endParaRPr lang="en-US"/>
          </a:p>
        </p:txBody>
      </p:sp>
    </p:spTree>
    <p:extLst>
      <p:ext uri="{BB962C8B-B14F-4D97-AF65-F5344CB8AC3E}">
        <p14:creationId xmlns:p14="http://schemas.microsoft.com/office/powerpoint/2010/main" val="218474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3600" b="1" dirty="0"/>
              <a:t>The Selfless Selfie</a:t>
            </a:r>
            <a:r>
              <a:rPr lang="en-CA" sz="3600" b="1" dirty="0" smtClean="0"/>
              <a:t>: How Teens Negotiate the Privacy and Publicity of Photos on Social Media</a:t>
            </a:r>
            <a:r>
              <a:rPr lang="en-US" sz="3600" dirty="0" smtClean="0"/>
              <a:t/>
            </a:r>
            <a:br>
              <a:rPr lang="en-US" sz="3600" dirty="0" smtClean="0"/>
            </a:br>
            <a:endParaRPr lang="en-US" sz="3600" dirty="0"/>
          </a:p>
        </p:txBody>
      </p:sp>
      <p:sp>
        <p:nvSpPr>
          <p:cNvPr id="3" name="Subtitle 2"/>
          <p:cNvSpPr>
            <a:spLocks noGrp="1"/>
          </p:cNvSpPr>
          <p:nvPr>
            <p:ph type="subTitle" idx="1"/>
          </p:nvPr>
        </p:nvSpPr>
        <p:spPr/>
        <p:txBody>
          <a:bodyPr/>
          <a:lstStyle/>
          <a:p>
            <a:r>
              <a:rPr lang="en-US" dirty="0" smtClean="0"/>
              <a:t>Valerie </a:t>
            </a:r>
            <a:r>
              <a:rPr lang="en-US" dirty="0" err="1" smtClean="0"/>
              <a:t>Steeves</a:t>
            </a:r>
            <a:r>
              <a:rPr lang="en-US" dirty="0" smtClean="0"/>
              <a:t>, University of Ottawa, Canada</a:t>
            </a:r>
            <a:endParaRPr lang="en-US" dirty="0"/>
          </a:p>
        </p:txBody>
      </p:sp>
      <p:pic>
        <p:nvPicPr>
          <p:cNvPr id="5" name="Picture 4"/>
          <p:cNvPicPr>
            <a:picLocks noChangeAspect="1"/>
          </p:cNvPicPr>
          <p:nvPr/>
        </p:nvPicPr>
        <p:blipFill>
          <a:blip r:embed="rId2"/>
          <a:stretch>
            <a:fillRect/>
          </a:stretch>
        </p:blipFill>
        <p:spPr>
          <a:xfrm>
            <a:off x="3035300" y="4429919"/>
            <a:ext cx="6121400" cy="1358900"/>
          </a:xfrm>
          <a:prstGeom prst="rect">
            <a:avLst/>
          </a:prstGeom>
        </p:spPr>
      </p:pic>
    </p:spTree>
    <p:extLst>
      <p:ext uri="{BB962C8B-B14F-4D97-AF65-F5344CB8AC3E}">
        <p14:creationId xmlns:p14="http://schemas.microsoft.com/office/powerpoint/2010/main" val="2135931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“Yeah</a:t>
            </a:r>
            <a:r>
              <a:rPr lang="en-US" dirty="0"/>
              <a:t>, like even though—like, anyone can access it like I don’t know, I just kind of I guess like it’s kind of my interest and like interest of, like, certain people whereas on my personal page it’s kind of like I guess you could say appealing to everyone, whereas the other one might not be like appealing or interesting to everyone</a:t>
            </a:r>
            <a:r>
              <a:rPr lang="en-US" dirty="0" smtClean="0"/>
              <a:t>.”</a:t>
            </a:r>
            <a:r>
              <a:rPr lang="en-US" dirty="0" smtClean="0">
                <a:effectLst/>
              </a:rPr>
              <a:t> </a:t>
            </a:r>
            <a:endParaRPr lang="en-US" dirty="0"/>
          </a:p>
        </p:txBody>
      </p:sp>
    </p:spTree>
    <p:extLst>
      <p:ext uri="{BB962C8B-B14F-4D97-AF65-F5344CB8AC3E}">
        <p14:creationId xmlns:p14="http://schemas.microsoft.com/office/powerpoint/2010/main" val="677399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CA" sz="2800" dirty="0"/>
              <a:t>“interesting” </a:t>
            </a:r>
            <a:endParaRPr lang="en-US" sz="2800" dirty="0"/>
          </a:p>
          <a:p>
            <a:pPr lvl="1"/>
            <a:r>
              <a:rPr lang="en-CA" sz="2800" dirty="0" smtClean="0"/>
              <a:t>“not </a:t>
            </a:r>
            <a:r>
              <a:rPr lang="en-CA" sz="2800" dirty="0"/>
              <a:t>random</a:t>
            </a:r>
            <a:r>
              <a:rPr lang="en-CA" sz="2800" dirty="0" smtClean="0"/>
              <a:t>”</a:t>
            </a:r>
          </a:p>
          <a:p>
            <a:pPr lvl="1"/>
            <a:r>
              <a:rPr lang="en-CA" sz="2800" dirty="0" smtClean="0"/>
              <a:t>“post-worthy</a:t>
            </a:r>
            <a:r>
              <a:rPr lang="en-CA" sz="2800" dirty="0"/>
              <a:t>”</a:t>
            </a:r>
            <a:endParaRPr lang="en-US" sz="2800" dirty="0"/>
          </a:p>
          <a:p>
            <a:pPr lvl="1"/>
            <a:r>
              <a:rPr lang="en-CA" sz="2800" dirty="0" smtClean="0"/>
              <a:t>“beautiful”</a:t>
            </a:r>
            <a:endParaRPr lang="en-US" sz="2800" dirty="0"/>
          </a:p>
          <a:p>
            <a:endParaRPr lang="en-US" dirty="0"/>
          </a:p>
        </p:txBody>
      </p:sp>
    </p:spTree>
    <p:extLst>
      <p:ext uri="{BB962C8B-B14F-4D97-AF65-F5344CB8AC3E}">
        <p14:creationId xmlns:p14="http://schemas.microsoft.com/office/powerpoint/2010/main" val="941233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“VSCO </a:t>
            </a:r>
            <a:r>
              <a:rPr lang="en-US" dirty="0"/>
              <a:t>is more artsy for me, like, I know I post my cooler pictures over there. I thought this was a really cool picture, and I thought maybe a lot of people would like it and like to see it, because a lot of people are fans of Harry Potter, </a:t>
            </a:r>
            <a:r>
              <a:rPr lang="en-US" dirty="0" smtClean="0"/>
              <a:t>obviously </a:t>
            </a:r>
            <a:r>
              <a:rPr lang="mr-IN" dirty="0" smtClean="0"/>
              <a:t>…</a:t>
            </a:r>
            <a:r>
              <a:rPr lang="en-CA" dirty="0" smtClean="0"/>
              <a:t>”</a:t>
            </a:r>
            <a:r>
              <a:rPr lang="en-US" dirty="0" smtClean="0">
                <a:effectLst/>
              </a:rPr>
              <a:t> </a:t>
            </a:r>
            <a:endParaRPr lang="en-US" dirty="0"/>
          </a:p>
        </p:txBody>
      </p:sp>
    </p:spTree>
    <p:extLst>
      <p:ext uri="{BB962C8B-B14F-4D97-AF65-F5344CB8AC3E}">
        <p14:creationId xmlns:p14="http://schemas.microsoft.com/office/powerpoint/2010/main" val="1841339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Faces</a:t>
            </a:r>
            <a:endParaRPr lang="en-US" dirty="0"/>
          </a:p>
        </p:txBody>
      </p:sp>
      <p:sp>
        <p:nvSpPr>
          <p:cNvPr id="3" name="Content Placeholder 2"/>
          <p:cNvSpPr>
            <a:spLocks noGrp="1"/>
          </p:cNvSpPr>
          <p:nvPr>
            <p:ph idx="1"/>
          </p:nvPr>
        </p:nvSpPr>
        <p:spPr/>
        <p:txBody>
          <a:bodyPr/>
          <a:lstStyle/>
          <a:p>
            <a:r>
              <a:rPr lang="en-US" dirty="0" smtClean="0"/>
              <a:t>“Like</a:t>
            </a:r>
            <a:r>
              <a:rPr lang="en-US" dirty="0"/>
              <a:t>, if it’s just like, ah, like, I don’t know—like, a cat or like a TV screen, then I could share it with everyone. … </a:t>
            </a:r>
            <a:r>
              <a:rPr lang="en-US" dirty="0" smtClean="0"/>
              <a:t>But </a:t>
            </a:r>
            <a:r>
              <a:rPr lang="en-US" dirty="0"/>
              <a:t>if it’s like </a:t>
            </a:r>
            <a:r>
              <a:rPr lang="en-US" dirty="0" smtClean="0"/>
              <a:t>[my friend’s face] </a:t>
            </a:r>
            <a:r>
              <a:rPr lang="en-US" dirty="0"/>
              <a:t>I won’t share it with anyone. I’ll only share it with like people that like know them or </a:t>
            </a:r>
            <a:r>
              <a:rPr lang="en-US" dirty="0" smtClean="0"/>
              <a:t>something.”</a:t>
            </a:r>
            <a:endParaRPr lang="en-US" dirty="0"/>
          </a:p>
        </p:txBody>
      </p:sp>
    </p:spTree>
    <p:extLst>
      <p:ext uri="{BB962C8B-B14F-4D97-AF65-F5344CB8AC3E}">
        <p14:creationId xmlns:p14="http://schemas.microsoft.com/office/powerpoint/2010/main" val="781955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Faces</a:t>
            </a:r>
            <a:endParaRPr lang="en-US" dirty="0"/>
          </a:p>
        </p:txBody>
      </p:sp>
      <p:sp>
        <p:nvSpPr>
          <p:cNvPr id="3" name="Content Placeholder 2"/>
          <p:cNvSpPr>
            <a:spLocks noGrp="1"/>
          </p:cNvSpPr>
          <p:nvPr>
            <p:ph idx="1"/>
          </p:nvPr>
        </p:nvSpPr>
        <p:spPr/>
        <p:txBody>
          <a:bodyPr/>
          <a:lstStyle/>
          <a:p>
            <a:r>
              <a:rPr lang="en-US" dirty="0" smtClean="0"/>
              <a:t>“</a:t>
            </a:r>
            <a:r>
              <a:rPr lang="en-US" dirty="0"/>
              <a:t>Because people will judge you, I think. And like I don’t know. You just—</a:t>
            </a:r>
            <a:r>
              <a:rPr lang="en-US" dirty="0" err="1"/>
              <a:t>cuz</a:t>
            </a:r>
            <a:r>
              <a:rPr lang="en-US" dirty="0"/>
              <a:t> 800 people would see that ugly photo of you and that would—they would probably judge you and stuff like that I think. Yeah</a:t>
            </a:r>
            <a:r>
              <a:rPr lang="en-US" dirty="0" smtClean="0"/>
              <a:t>.”</a:t>
            </a:r>
            <a:endParaRPr lang="en-US" dirty="0"/>
          </a:p>
        </p:txBody>
      </p:sp>
    </p:spTree>
    <p:extLst>
      <p:ext uri="{BB962C8B-B14F-4D97-AF65-F5344CB8AC3E}">
        <p14:creationId xmlns:p14="http://schemas.microsoft.com/office/powerpoint/2010/main" val="1732363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“Creepy” </a:t>
            </a:r>
            <a:r>
              <a:rPr lang="en-US" dirty="0" smtClean="0"/>
              <a:t>Public </a:t>
            </a:r>
            <a:r>
              <a:rPr lang="mr-IN" dirty="0" smtClean="0"/>
              <a:t>–</a:t>
            </a:r>
            <a:r>
              <a:rPr lang="en-US" dirty="0" smtClean="0"/>
              <a:t> </a:t>
            </a:r>
            <a:r>
              <a:rPr lang="en-US" dirty="0" smtClean="0"/>
              <a:t>Near and Far</a:t>
            </a:r>
            <a:endParaRPr lang="en-US" dirty="0"/>
          </a:p>
        </p:txBody>
      </p:sp>
      <p:sp>
        <p:nvSpPr>
          <p:cNvPr id="3" name="Content Placeholder 2"/>
          <p:cNvSpPr>
            <a:spLocks noGrp="1"/>
          </p:cNvSpPr>
          <p:nvPr>
            <p:ph idx="1"/>
          </p:nvPr>
        </p:nvSpPr>
        <p:spPr/>
        <p:txBody>
          <a:bodyPr/>
          <a:lstStyle/>
          <a:p>
            <a:r>
              <a:rPr lang="en-US" dirty="0" smtClean="0"/>
              <a:t>“[I deleted my Facebook because] I </a:t>
            </a:r>
            <a:r>
              <a:rPr lang="en-US" dirty="0"/>
              <a:t>don’t want to have connections with people in my school because I don’t really like them</a:t>
            </a:r>
            <a:r>
              <a:rPr lang="en-US" dirty="0" smtClean="0"/>
              <a:t>.”</a:t>
            </a:r>
            <a:r>
              <a:rPr lang="en-US" dirty="0"/>
              <a:t> </a:t>
            </a:r>
          </a:p>
          <a:p>
            <a:r>
              <a:rPr lang="en-US" dirty="0" smtClean="0"/>
              <a:t>“Like </a:t>
            </a:r>
            <a:r>
              <a:rPr lang="en-US" dirty="0"/>
              <a:t>on the other side of the world and I have no idea who they are and they have no idea who I am. They shouldn’t be looking at my pictures</a:t>
            </a:r>
            <a:r>
              <a:rPr lang="en-US" dirty="0" smtClean="0"/>
              <a:t>.”</a:t>
            </a:r>
            <a:endParaRPr lang="en-US" dirty="0"/>
          </a:p>
          <a:p>
            <a:endParaRPr lang="en-US" dirty="0"/>
          </a:p>
        </p:txBody>
      </p:sp>
    </p:spTree>
    <p:extLst>
      <p:ext uri="{BB962C8B-B14F-4D97-AF65-F5344CB8AC3E}">
        <p14:creationId xmlns:p14="http://schemas.microsoft.com/office/powerpoint/2010/main" val="1515741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Private </a:t>
            </a:r>
            <a:r>
              <a:rPr lang="mr-IN" smtClean="0"/>
              <a:t>–</a:t>
            </a:r>
            <a:r>
              <a:rPr lang="en-US" smtClean="0"/>
              <a:t> </a:t>
            </a:r>
            <a:r>
              <a:rPr lang="en-US" dirty="0" smtClean="0"/>
              <a:t>Friends</a:t>
            </a:r>
            <a:endParaRPr lang="en-US" dirty="0"/>
          </a:p>
        </p:txBody>
      </p:sp>
      <p:sp>
        <p:nvSpPr>
          <p:cNvPr id="3" name="Content Placeholder 2"/>
          <p:cNvSpPr>
            <a:spLocks noGrp="1"/>
          </p:cNvSpPr>
          <p:nvPr>
            <p:ph idx="1"/>
          </p:nvPr>
        </p:nvSpPr>
        <p:spPr/>
        <p:txBody>
          <a:bodyPr/>
          <a:lstStyle/>
          <a:p>
            <a:r>
              <a:rPr lang="en-US" b="1" dirty="0" smtClean="0"/>
              <a:t>“</a:t>
            </a:r>
            <a:r>
              <a:rPr lang="en-US" dirty="0" smtClean="0"/>
              <a:t>Oh </a:t>
            </a:r>
            <a:r>
              <a:rPr lang="en-US" dirty="0"/>
              <a:t>yeah, yeah, yeah so I sent it in a, in—like we have a group chat, like, just us and I just sent it in there like kind of just saying like ‘it’s a cool picture’ or whatever. Like maybe like we’ll post it or something sometime, but I just didn’t really want to post it then. Like, it’s a good picture, there’s nothing wrong with it. I don’t know. I just didn’t really feel like posting at that time</a:t>
            </a:r>
            <a:r>
              <a:rPr lang="en-US" dirty="0" smtClean="0"/>
              <a:t>.”</a:t>
            </a:r>
            <a:endParaRPr lang="en-US" dirty="0"/>
          </a:p>
          <a:p>
            <a:endParaRPr lang="en-US" dirty="0"/>
          </a:p>
        </p:txBody>
      </p:sp>
    </p:spTree>
    <p:extLst>
      <p:ext uri="{BB962C8B-B14F-4D97-AF65-F5344CB8AC3E}">
        <p14:creationId xmlns:p14="http://schemas.microsoft.com/office/powerpoint/2010/main" val="1058858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Safest Private </a:t>
            </a:r>
            <a:r>
              <a:rPr lang="mr-IN" dirty="0" smtClean="0"/>
              <a:t>–</a:t>
            </a:r>
            <a:r>
              <a:rPr lang="en-US" dirty="0" smtClean="0"/>
              <a:t> My Phone</a:t>
            </a:r>
            <a:endParaRPr lang="en-US" dirty="0"/>
          </a:p>
        </p:txBody>
      </p:sp>
      <p:sp>
        <p:nvSpPr>
          <p:cNvPr id="3" name="Content Placeholder 2"/>
          <p:cNvSpPr>
            <a:spLocks noGrp="1"/>
          </p:cNvSpPr>
          <p:nvPr>
            <p:ph idx="1"/>
          </p:nvPr>
        </p:nvSpPr>
        <p:spPr/>
        <p:txBody>
          <a:bodyPr/>
          <a:lstStyle/>
          <a:p>
            <a:r>
              <a:rPr lang="en-US" dirty="0" smtClean="0"/>
              <a:t>“Well</a:t>
            </a:r>
            <a:r>
              <a:rPr lang="en-US" dirty="0"/>
              <a:t>, with family, it’s kind of like, family is great and everything, but family isn’t something that you throw outside there for the whole world to see. It’s kind of something that stays personally to you. … when I have family photos I feel scared of posting them because I care about my family and I don’t want them to feel envied by other people. So, yeah</a:t>
            </a:r>
            <a:r>
              <a:rPr lang="en-US" dirty="0" smtClean="0"/>
              <a:t>.”</a:t>
            </a:r>
            <a:endParaRPr lang="en-US" dirty="0"/>
          </a:p>
          <a:p>
            <a:r>
              <a:rPr lang="en-US" dirty="0" smtClean="0"/>
              <a:t>“</a:t>
            </a:r>
            <a:r>
              <a:rPr lang="en-US" dirty="0" err="1" smtClean="0"/>
              <a:t>Cuz</a:t>
            </a:r>
            <a:r>
              <a:rPr lang="en-US" dirty="0" smtClean="0"/>
              <a:t> </a:t>
            </a:r>
            <a:r>
              <a:rPr lang="en-US" dirty="0"/>
              <a:t>I don’t want—</a:t>
            </a:r>
            <a:r>
              <a:rPr lang="en-US" dirty="0" err="1"/>
              <a:t>cuz</a:t>
            </a:r>
            <a:r>
              <a:rPr lang="en-US" dirty="0"/>
              <a:t> I </a:t>
            </a:r>
            <a:r>
              <a:rPr lang="en-US" dirty="0" err="1"/>
              <a:t>kinda</a:t>
            </a:r>
            <a:r>
              <a:rPr lang="en-US" dirty="0"/>
              <a:t>—I really like my family. I really like my brother. I don’t want anyone making fun of my brother</a:t>
            </a:r>
            <a:r>
              <a:rPr lang="en-US" dirty="0" smtClean="0"/>
              <a:t>.”</a:t>
            </a:r>
            <a:endParaRPr lang="en-US" dirty="0"/>
          </a:p>
        </p:txBody>
      </p:sp>
    </p:spTree>
    <p:extLst>
      <p:ext uri="{BB962C8B-B14F-4D97-AF65-F5344CB8AC3E}">
        <p14:creationId xmlns:p14="http://schemas.microsoft.com/office/powerpoint/2010/main" val="1446949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Exceptions</a:t>
            </a:r>
            <a:endParaRPr lang="en-US" dirty="0"/>
          </a:p>
        </p:txBody>
      </p:sp>
      <p:sp>
        <p:nvSpPr>
          <p:cNvPr id="3" name="Content Placeholder 2"/>
          <p:cNvSpPr>
            <a:spLocks noGrp="1"/>
          </p:cNvSpPr>
          <p:nvPr>
            <p:ph idx="1"/>
          </p:nvPr>
        </p:nvSpPr>
        <p:spPr/>
        <p:txBody>
          <a:bodyPr>
            <a:normAutofit/>
          </a:bodyPr>
          <a:lstStyle/>
          <a:p>
            <a:r>
              <a:rPr lang="en-US" dirty="0" smtClean="0"/>
              <a:t>Birthday Pics and Tags to Show Affection</a:t>
            </a:r>
          </a:p>
          <a:p>
            <a:pPr lvl="1"/>
            <a:r>
              <a:rPr lang="en-US" dirty="0" smtClean="0"/>
              <a:t>“My friend, this </a:t>
            </a:r>
            <a:r>
              <a:rPr lang="en-US" dirty="0"/>
              <a:t>summer he went to Italy. Like, he posted like three photos of the whole summer and I was tagged in all of them and like I wasn’t there... But I guess he’s like thinking of his close friends. Like, when he’s there like how he misses them when he’s in Italy</a:t>
            </a:r>
            <a:r>
              <a:rPr lang="en-US" dirty="0" smtClean="0"/>
              <a:t>.”</a:t>
            </a:r>
          </a:p>
          <a:p>
            <a:r>
              <a:rPr lang="en-US" dirty="0" err="1" smtClean="0"/>
              <a:t>Fansites</a:t>
            </a: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1710605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807" y="2488393"/>
            <a:ext cx="2695414" cy="1325563"/>
          </a:xfrm>
        </p:spPr>
        <p:txBody>
          <a:bodyPr/>
          <a:lstStyle/>
          <a:p>
            <a:r>
              <a:rPr lang="en-US" smtClean="0"/>
              <a:t>Certainty</a:t>
            </a:r>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70209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t>
            </a:r>
            <a:r>
              <a:rPr lang="en-US" dirty="0"/>
              <a:t>S</a:t>
            </a:r>
            <a:r>
              <a:rPr lang="en-US" dirty="0" smtClean="0"/>
              <a:t>ample</a:t>
            </a:r>
            <a:endParaRPr lang="en-US" dirty="0"/>
          </a:p>
        </p:txBody>
      </p:sp>
      <p:sp>
        <p:nvSpPr>
          <p:cNvPr id="3" name="Content Placeholder 2"/>
          <p:cNvSpPr>
            <a:spLocks noGrp="1"/>
          </p:cNvSpPr>
          <p:nvPr>
            <p:ph idx="1"/>
          </p:nvPr>
        </p:nvSpPr>
        <p:spPr/>
        <p:txBody>
          <a:bodyPr/>
          <a:lstStyle/>
          <a:p>
            <a:pPr lvl="0"/>
            <a:r>
              <a:rPr lang="en-CA" dirty="0"/>
              <a:t>18 participants </a:t>
            </a:r>
            <a:r>
              <a:rPr lang="en-CA" dirty="0" smtClean="0"/>
              <a:t>(4 boys, 14 girls) aged </a:t>
            </a:r>
            <a:r>
              <a:rPr lang="en-CA" dirty="0"/>
              <a:t>13-16</a:t>
            </a:r>
            <a:endParaRPr lang="en-US" dirty="0"/>
          </a:p>
          <a:p>
            <a:pPr lvl="0"/>
            <a:r>
              <a:rPr lang="en-CA" dirty="0"/>
              <a:t>S</a:t>
            </a:r>
            <a:r>
              <a:rPr lang="en-CA" dirty="0" smtClean="0"/>
              <a:t>elf-identified</a:t>
            </a:r>
            <a:r>
              <a:rPr lang="en-US" dirty="0" smtClean="0"/>
              <a:t> as </a:t>
            </a:r>
            <a:r>
              <a:rPr lang="en-CA" dirty="0" smtClean="0"/>
              <a:t>Greek-Canadian (1), Lebanese Canadian (1), East-Asian Canadian (1), Pakistani Canadian (1), Ethiopian Canadian (1), German Canadian (1),  Canadian (6)</a:t>
            </a:r>
          </a:p>
          <a:p>
            <a:endParaRPr lang="en-US" dirty="0"/>
          </a:p>
        </p:txBody>
      </p:sp>
    </p:spTree>
    <p:extLst>
      <p:ext uri="{BB962C8B-B14F-4D97-AF65-F5344CB8AC3E}">
        <p14:creationId xmlns:p14="http://schemas.microsoft.com/office/powerpoint/2010/main" val="645619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Whither </a:t>
            </a:r>
            <a:r>
              <a:rPr lang="en-US" dirty="0" smtClean="0"/>
              <a:t>data protection?</a:t>
            </a:r>
            <a:endParaRPr lang="en-US" dirty="0"/>
          </a:p>
        </p:txBody>
      </p:sp>
      <p:sp>
        <p:nvSpPr>
          <p:cNvPr id="3" name="Content Placeholder 2"/>
          <p:cNvSpPr>
            <a:spLocks noGrp="1"/>
          </p:cNvSpPr>
          <p:nvPr>
            <p:ph idx="1"/>
          </p:nvPr>
        </p:nvSpPr>
        <p:spPr/>
        <p:txBody>
          <a:bodyPr/>
          <a:lstStyle/>
          <a:p>
            <a:r>
              <a:rPr lang="en-US" dirty="0" smtClean="0"/>
              <a:t>Privacy as non-disclosure vs. privacy as boundary negotiation/audience control</a:t>
            </a:r>
          </a:p>
          <a:p>
            <a:r>
              <a:rPr lang="en-US" dirty="0"/>
              <a:t>B</a:t>
            </a:r>
            <a:r>
              <a:rPr lang="en-US" dirty="0" smtClean="0"/>
              <a:t>ig data and consent</a:t>
            </a:r>
          </a:p>
          <a:p>
            <a:r>
              <a:rPr lang="en-US" dirty="0" smtClean="0"/>
              <a:t>Control of private information vs. private online spaces</a:t>
            </a:r>
          </a:p>
          <a:p>
            <a:r>
              <a:rPr lang="en-US" dirty="0" smtClean="0"/>
              <a:t>Challenging commodification and the need for </a:t>
            </a:r>
            <a:r>
              <a:rPr lang="en-US" smtClean="0"/>
              <a:t>non-commercial public online spaces</a:t>
            </a:r>
            <a:endParaRPr lang="en-US" dirty="0" smtClean="0"/>
          </a:p>
          <a:p>
            <a:endParaRPr lang="en-US" dirty="0" smtClean="0"/>
          </a:p>
          <a:p>
            <a:endParaRPr lang="en-US" dirty="0"/>
          </a:p>
        </p:txBody>
      </p:sp>
    </p:spTree>
    <p:extLst>
      <p:ext uri="{BB962C8B-B14F-4D97-AF65-F5344CB8AC3E}">
        <p14:creationId xmlns:p14="http://schemas.microsoft.com/office/powerpoint/2010/main" val="1282939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8462" y="2426395"/>
            <a:ext cx="5795075" cy="1325563"/>
          </a:xfrm>
        </p:spPr>
        <p:txBody>
          <a:bodyPr>
            <a:normAutofit fontScale="90000"/>
          </a:bodyPr>
          <a:lstStyle/>
          <a:p>
            <a:pPr algn="ctr"/>
            <a:r>
              <a:rPr lang="en-US" dirty="0" smtClean="0"/>
              <a:t/>
            </a:r>
            <a:br>
              <a:rPr lang="en-US" dirty="0" smtClean="0"/>
            </a:br>
            <a:r>
              <a:rPr lang="en-US" dirty="0"/>
              <a:t/>
            </a:r>
            <a:br>
              <a:rPr lang="en-US" dirty="0"/>
            </a:br>
            <a:r>
              <a:rPr lang="en-US" dirty="0" err="1" smtClean="0"/>
              <a:t>vsteeves@uottawa.ca</a:t>
            </a:r>
            <a:r>
              <a:rPr lang="en-US" dirty="0" smtClean="0"/>
              <a:t/>
            </a:r>
            <a:br>
              <a:rPr lang="en-US" dirty="0" smtClean="0"/>
            </a:br>
            <a:r>
              <a:rPr lang="en-US" dirty="0" err="1" smtClean="0"/>
              <a:t>equalityproject.ca</a:t>
            </a:r>
            <a:r>
              <a:rPr lang="en-US" dirty="0" smtClean="0"/>
              <a:t/>
            </a:r>
            <a:br>
              <a:rPr lang="en-US" dirty="0" smtClean="0"/>
            </a:br>
            <a:endParaRPr lang="en-US" dirty="0"/>
          </a:p>
        </p:txBody>
      </p:sp>
      <p:sp>
        <p:nvSpPr>
          <p:cNvPr id="3" name="TextBox 2"/>
          <p:cNvSpPr txBox="1"/>
          <p:nvPr/>
        </p:nvSpPr>
        <p:spPr>
          <a:xfrm>
            <a:off x="8198603" y="314615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85994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Diaries and Qualitative Interviews</a:t>
            </a:r>
            <a:endParaRPr lang="en-US" dirty="0"/>
          </a:p>
        </p:txBody>
      </p:sp>
      <p:sp>
        <p:nvSpPr>
          <p:cNvPr id="3" name="Content Placeholder 2"/>
          <p:cNvSpPr>
            <a:spLocks noGrp="1"/>
          </p:cNvSpPr>
          <p:nvPr>
            <p:ph idx="1"/>
          </p:nvPr>
        </p:nvSpPr>
        <p:spPr/>
        <p:txBody>
          <a:bodyPr/>
          <a:lstStyle/>
          <a:p>
            <a:pPr lvl="0"/>
            <a:r>
              <a:rPr lang="en-CA" dirty="0" smtClean="0"/>
              <a:t>Collected up to 3 photos a day for 7 days over 14 day period (including 2 weekend days and 5 school days)</a:t>
            </a:r>
          </a:p>
          <a:p>
            <a:pPr lvl="1"/>
            <a:r>
              <a:rPr lang="en-CA" dirty="0" smtClean="0"/>
              <a:t>Photos I am comfortable sharing with lots of people</a:t>
            </a:r>
          </a:p>
          <a:p>
            <a:pPr lvl="1"/>
            <a:r>
              <a:rPr lang="en-CA" dirty="0" smtClean="0"/>
              <a:t>Photos I am comfortable sharing with a few people</a:t>
            </a:r>
          </a:p>
          <a:p>
            <a:pPr lvl="1"/>
            <a:r>
              <a:rPr lang="en-CA" dirty="0" smtClean="0"/>
              <a:t>Photos I am not comfortable sharing with anyone</a:t>
            </a:r>
          </a:p>
          <a:p>
            <a:pPr lvl="0"/>
            <a:r>
              <a:rPr lang="en-CA" dirty="0" smtClean="0"/>
              <a:t>60-90 minute interview</a:t>
            </a:r>
          </a:p>
          <a:p>
            <a:pPr lvl="0"/>
            <a:endParaRPr lang="en-CA" dirty="0" smtClean="0"/>
          </a:p>
          <a:p>
            <a:endParaRPr lang="en-US" dirty="0"/>
          </a:p>
        </p:txBody>
      </p:sp>
    </p:spTree>
    <p:extLst>
      <p:ext uri="{BB962C8B-B14F-4D97-AF65-F5344CB8AC3E}">
        <p14:creationId xmlns:p14="http://schemas.microsoft.com/office/powerpoint/2010/main" val="1476269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Photos</a:t>
            </a:r>
            <a:endParaRPr lang="en-US" dirty="0"/>
          </a:p>
        </p:txBody>
      </p:sp>
      <p:pic>
        <p:nvPicPr>
          <p:cNvPr id="5" name="Picture 4"/>
          <p:cNvPicPr>
            <a:picLocks noChangeAspect="1"/>
          </p:cNvPicPr>
          <p:nvPr/>
        </p:nvPicPr>
        <p:blipFill>
          <a:blip r:embed="rId2"/>
          <a:stretch>
            <a:fillRect/>
          </a:stretch>
        </p:blipFill>
        <p:spPr>
          <a:xfrm>
            <a:off x="838200" y="2419113"/>
            <a:ext cx="5009151" cy="3206966"/>
          </a:xfrm>
          <a:prstGeom prst="rect">
            <a:avLst/>
          </a:prstGeom>
        </p:spPr>
      </p:pic>
      <p:pic>
        <p:nvPicPr>
          <p:cNvPr id="7" name="Picture 6"/>
          <p:cNvPicPr>
            <a:picLocks noChangeAspect="1"/>
          </p:cNvPicPr>
          <p:nvPr/>
        </p:nvPicPr>
        <p:blipFill>
          <a:blip r:embed="rId3"/>
          <a:stretch>
            <a:fillRect/>
          </a:stretch>
        </p:blipFill>
        <p:spPr>
          <a:xfrm>
            <a:off x="5930218" y="2419113"/>
            <a:ext cx="5130564" cy="3124198"/>
          </a:xfrm>
          <a:prstGeom prst="rect">
            <a:avLst/>
          </a:prstGeom>
        </p:spPr>
      </p:pic>
      <p:pic>
        <p:nvPicPr>
          <p:cNvPr id="8" name="Picture 7"/>
          <p:cNvPicPr>
            <a:picLocks noChangeAspect="1"/>
          </p:cNvPicPr>
          <p:nvPr/>
        </p:nvPicPr>
        <p:blipFill>
          <a:blip r:embed="rId4"/>
          <a:stretch>
            <a:fillRect/>
          </a:stretch>
        </p:blipFill>
        <p:spPr>
          <a:xfrm>
            <a:off x="838200" y="1885219"/>
            <a:ext cx="5107388" cy="488700"/>
          </a:xfrm>
          <a:prstGeom prst="rect">
            <a:avLst/>
          </a:prstGeom>
        </p:spPr>
      </p:pic>
      <p:pic>
        <p:nvPicPr>
          <p:cNvPr id="9" name="Content Placeholder 8"/>
          <p:cNvPicPr>
            <a:picLocks noGrp="1" noChangeAspect="1"/>
          </p:cNvPicPr>
          <p:nvPr>
            <p:ph idx="1"/>
          </p:nvPr>
        </p:nvPicPr>
        <p:blipFill>
          <a:blip r:embed="rId4"/>
          <a:stretch>
            <a:fillRect/>
          </a:stretch>
        </p:blipFill>
        <p:spPr>
          <a:xfrm>
            <a:off x="5945588" y="1907443"/>
            <a:ext cx="5115194" cy="489446"/>
          </a:xfrm>
          <a:prstGeom prst="rect">
            <a:avLst/>
          </a:prstGeom>
        </p:spPr>
      </p:pic>
    </p:spTree>
    <p:extLst>
      <p:ext uri="{BB962C8B-B14F-4D97-AF65-F5344CB8AC3E}">
        <p14:creationId xmlns:p14="http://schemas.microsoft.com/office/powerpoint/2010/main" val="348458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of Photos</a:t>
            </a:r>
            <a:endParaRPr lang="en-US" dirty="0"/>
          </a:p>
        </p:txBody>
      </p:sp>
      <p:sp>
        <p:nvSpPr>
          <p:cNvPr id="3" name="Content Placeholder 2"/>
          <p:cNvSpPr>
            <a:spLocks noGrp="1"/>
          </p:cNvSpPr>
          <p:nvPr>
            <p:ph idx="1"/>
          </p:nvPr>
        </p:nvSpPr>
        <p:spPr>
          <a:xfrm>
            <a:off x="156274" y="1027906"/>
            <a:ext cx="10515600" cy="4351338"/>
          </a:xfrm>
        </p:spPr>
        <p:txBody>
          <a:bodyPr/>
          <a:lstStyle/>
          <a:p>
            <a:endParaRPr lang="en-US" dirty="0" smtClean="0"/>
          </a:p>
          <a:p>
            <a:endParaRPr lang="en-US" dirty="0" smtClean="0"/>
          </a:p>
          <a:p>
            <a:endParaRPr lang="en-US" dirty="0"/>
          </a:p>
        </p:txBody>
      </p:sp>
      <p:pic>
        <p:nvPicPr>
          <p:cNvPr id="6" name="Picture 5"/>
          <p:cNvPicPr>
            <a:picLocks noChangeAspect="1"/>
          </p:cNvPicPr>
          <p:nvPr/>
        </p:nvPicPr>
        <p:blipFill>
          <a:blip r:embed="rId2"/>
          <a:stretch>
            <a:fillRect/>
          </a:stretch>
        </p:blipFill>
        <p:spPr>
          <a:xfrm>
            <a:off x="547333" y="2508452"/>
            <a:ext cx="11097333" cy="1765831"/>
          </a:xfrm>
          <a:prstGeom prst="rect">
            <a:avLst/>
          </a:prstGeom>
        </p:spPr>
      </p:pic>
    </p:spTree>
    <p:extLst>
      <p:ext uri="{BB962C8B-B14F-4D97-AF65-F5344CB8AC3E}">
        <p14:creationId xmlns:p14="http://schemas.microsoft.com/office/powerpoint/2010/main" val="438106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Decision-Making</a:t>
            </a:r>
            <a:endParaRPr lang="en-US" dirty="0"/>
          </a:p>
        </p:txBody>
      </p:sp>
      <p:sp>
        <p:nvSpPr>
          <p:cNvPr id="3" name="Content Placeholder 2"/>
          <p:cNvSpPr>
            <a:spLocks noGrp="1"/>
          </p:cNvSpPr>
          <p:nvPr>
            <p:ph idx="1"/>
          </p:nvPr>
        </p:nvSpPr>
        <p:spPr/>
        <p:txBody>
          <a:bodyPr/>
          <a:lstStyle/>
          <a:p>
            <a:pPr marL="228600" lvl="1">
              <a:spcBef>
                <a:spcPts val="1000"/>
              </a:spcBef>
            </a:pPr>
            <a:r>
              <a:rPr lang="en-CA" sz="2800" dirty="0" smtClean="0"/>
              <a:t>Framed by concerns about avoiding negativity and obtaining certainty in performative spaces</a:t>
            </a:r>
          </a:p>
          <a:p>
            <a:pPr marL="685800" lvl="2">
              <a:spcBef>
                <a:spcPts val="1000"/>
              </a:spcBef>
            </a:pPr>
            <a:r>
              <a:rPr lang="en-CA" dirty="0"/>
              <a:t>Negativity bias</a:t>
            </a:r>
          </a:p>
          <a:p>
            <a:pPr marL="685800" lvl="2">
              <a:spcBef>
                <a:spcPts val="1000"/>
              </a:spcBef>
            </a:pPr>
            <a:r>
              <a:rPr lang="en-CA" dirty="0"/>
              <a:t>Dread effect</a:t>
            </a:r>
          </a:p>
          <a:p>
            <a:pPr marL="685800" lvl="2">
              <a:spcBef>
                <a:spcPts val="1000"/>
              </a:spcBef>
            </a:pPr>
            <a:r>
              <a:rPr lang="en-CA" dirty="0"/>
              <a:t>Certainty effect</a:t>
            </a:r>
          </a:p>
          <a:p>
            <a:pPr marL="228600" lvl="1">
              <a:spcBef>
                <a:spcPts val="1000"/>
              </a:spcBef>
            </a:pPr>
            <a:r>
              <a:rPr lang="en-CA" sz="2800" dirty="0"/>
              <a:t>As defined by expectations of a notional “audience” of followers</a:t>
            </a:r>
            <a:endParaRPr lang="en-US" sz="2800" dirty="0"/>
          </a:p>
        </p:txBody>
      </p:sp>
    </p:spTree>
    <p:extLst>
      <p:ext uri="{BB962C8B-B14F-4D97-AF65-F5344CB8AC3E}">
        <p14:creationId xmlns:p14="http://schemas.microsoft.com/office/powerpoint/2010/main" val="1941626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19150" y="476250"/>
            <a:ext cx="10553700" cy="5905500"/>
          </a:xfrm>
          <a:prstGeom prst="rect">
            <a:avLst/>
          </a:prstGeom>
        </p:spPr>
      </p:pic>
      <p:sp>
        <p:nvSpPr>
          <p:cNvPr id="5" name="TextBox 4"/>
          <p:cNvSpPr txBox="1"/>
          <p:nvPr/>
        </p:nvSpPr>
        <p:spPr>
          <a:xfrm>
            <a:off x="1022888" y="6381750"/>
            <a:ext cx="4941224" cy="369332"/>
          </a:xfrm>
          <a:prstGeom prst="rect">
            <a:avLst/>
          </a:prstGeom>
          <a:noFill/>
        </p:spPr>
        <p:txBody>
          <a:bodyPr wrap="none" rtlCol="0">
            <a:spAutoFit/>
          </a:bodyPr>
          <a:lstStyle/>
          <a:p>
            <a:r>
              <a:rPr lang="en-US" dirty="0" smtClean="0"/>
              <a:t>https://</a:t>
            </a:r>
            <a:r>
              <a:rPr lang="en-US" dirty="0" err="1" smtClean="0"/>
              <a:t>www.youtube.com</a:t>
            </a:r>
            <a:r>
              <a:rPr lang="en-US" dirty="0" smtClean="0"/>
              <a:t>/</a:t>
            </a:r>
            <a:r>
              <a:rPr lang="en-US" dirty="0" err="1" smtClean="0"/>
              <a:t>watch?v</a:t>
            </a:r>
            <a:r>
              <a:rPr lang="en-US" dirty="0" smtClean="0"/>
              <a:t>=vhpGQpF-71c</a:t>
            </a:r>
            <a:endParaRPr lang="en-US" dirty="0"/>
          </a:p>
        </p:txBody>
      </p:sp>
    </p:spTree>
    <p:extLst>
      <p:ext uri="{BB962C8B-B14F-4D97-AF65-F5344CB8AC3E}">
        <p14:creationId xmlns:p14="http://schemas.microsoft.com/office/powerpoint/2010/main" val="1853295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105150" y="444500"/>
            <a:ext cx="5981700" cy="5969000"/>
          </a:xfrm>
          <a:prstGeom prst="rect">
            <a:avLst/>
          </a:prstGeom>
        </p:spPr>
      </p:pic>
      <p:sp>
        <p:nvSpPr>
          <p:cNvPr id="5" name="TextBox 4"/>
          <p:cNvSpPr txBox="1"/>
          <p:nvPr/>
        </p:nvSpPr>
        <p:spPr>
          <a:xfrm>
            <a:off x="3177153" y="6354308"/>
            <a:ext cx="5901231" cy="369332"/>
          </a:xfrm>
          <a:prstGeom prst="rect">
            <a:avLst/>
          </a:prstGeom>
          <a:noFill/>
        </p:spPr>
        <p:txBody>
          <a:bodyPr wrap="none" rtlCol="0">
            <a:spAutoFit/>
          </a:bodyPr>
          <a:lstStyle/>
          <a:p>
            <a:r>
              <a:rPr lang="en-US" dirty="0" smtClean="0"/>
              <a:t>https://</a:t>
            </a:r>
            <a:r>
              <a:rPr lang="en-US" dirty="0" err="1" smtClean="0"/>
              <a:t>www.pinterest.com</a:t>
            </a:r>
            <a:r>
              <a:rPr lang="en-US" dirty="0" smtClean="0"/>
              <a:t>/explore/</a:t>
            </a:r>
            <a:r>
              <a:rPr lang="en-US" dirty="0" err="1" smtClean="0"/>
              <a:t>instagram</a:t>
            </a:r>
            <a:r>
              <a:rPr lang="en-US" dirty="0" smtClean="0"/>
              <a:t>-feed-themes/</a:t>
            </a:r>
            <a:endParaRPr lang="en-US" dirty="0"/>
          </a:p>
        </p:txBody>
      </p:sp>
    </p:spTree>
    <p:extLst>
      <p:ext uri="{BB962C8B-B14F-4D97-AF65-F5344CB8AC3E}">
        <p14:creationId xmlns:p14="http://schemas.microsoft.com/office/powerpoint/2010/main" val="1236249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“Um, some of them like, for example, in like the more pictures like scenery, it’s be like, like nice or like cool, like artsy, um or like pictures like that one.”</a:t>
            </a:r>
            <a:endParaRPr lang="en-US" dirty="0"/>
          </a:p>
        </p:txBody>
      </p:sp>
    </p:spTree>
    <p:extLst>
      <p:ext uri="{BB962C8B-B14F-4D97-AF65-F5344CB8AC3E}">
        <p14:creationId xmlns:p14="http://schemas.microsoft.com/office/powerpoint/2010/main" val="62864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C674F2E592424B9D47C4DD2E2F65D1" ma:contentTypeVersion="2" ma:contentTypeDescription="Create a new document." ma:contentTypeScope="" ma:versionID="c1ff94317942c104ebc53e9f2ff2a6ff">
  <xsd:schema xmlns:xsd="http://www.w3.org/2001/XMLSchema" xmlns:xs="http://www.w3.org/2001/XMLSchema" xmlns:p="http://schemas.microsoft.com/office/2006/metadata/properties" xmlns:ns1="http://schemas.microsoft.com/sharepoint/v3" xmlns:ns2="62588aec-4323-4687-ba3e-9965a62a4df7" targetNamespace="http://schemas.microsoft.com/office/2006/metadata/properties" ma:root="true" ma:fieldsID="f58ab8e24a552a0edebf7541f8ccf69c" ns1:_="" ns2:_="">
    <xsd:import namespace="http://schemas.microsoft.com/sharepoint/v3"/>
    <xsd:import namespace="62588aec-4323-4687-ba3e-9965a62a4df7"/>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588aec-4323-4687-ba3e-9965a62a4df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896DE14-03BA-439D-8CED-3A516761CC96}"/>
</file>

<file path=customXml/itemProps2.xml><?xml version="1.0" encoding="utf-8"?>
<ds:datastoreItem xmlns:ds="http://schemas.openxmlformats.org/officeDocument/2006/customXml" ds:itemID="{55A8EB0A-1C19-42BF-BC82-DC905D2351FA}"/>
</file>

<file path=customXml/itemProps3.xml><?xml version="1.0" encoding="utf-8"?>
<ds:datastoreItem xmlns:ds="http://schemas.openxmlformats.org/officeDocument/2006/customXml" ds:itemID="{0266B1FB-1FFA-4AC1-9B34-62EB254C1FDF}"/>
</file>

<file path=docProps/app.xml><?xml version="1.0" encoding="utf-8"?>
<Properties xmlns="http://schemas.openxmlformats.org/officeDocument/2006/extended-properties" xmlns:vt="http://schemas.openxmlformats.org/officeDocument/2006/docPropsVTypes">
  <TotalTime>2586</TotalTime>
  <Words>820</Words>
  <Application>Microsoft Macintosh PowerPoint</Application>
  <PresentationFormat>Widescreen</PresentationFormat>
  <Paragraphs>52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Calibri Light</vt:lpstr>
      <vt:lpstr>Mangal</vt:lpstr>
      <vt:lpstr>Arial</vt:lpstr>
      <vt:lpstr>Office Theme</vt:lpstr>
      <vt:lpstr>The Selfless Selfie: How Teens Negotiate the Privacy and Publicity of Photos on Social Media </vt:lpstr>
      <vt:lpstr>Research Sample</vt:lpstr>
      <vt:lpstr>Photo Diaries and Qualitative Interviews</vt:lpstr>
      <vt:lpstr>Types of Photos</vt:lpstr>
      <vt:lpstr>Sharing of Photos</vt:lpstr>
      <vt:lpstr>Privacy Decision-Making</vt:lpstr>
      <vt:lpstr>PowerPoint Presentation</vt:lpstr>
      <vt:lpstr>PowerPoint Presentation</vt:lpstr>
      <vt:lpstr>PowerPoint Presentation</vt:lpstr>
      <vt:lpstr>PowerPoint Presentation</vt:lpstr>
      <vt:lpstr>PowerPoint Presentation</vt:lpstr>
      <vt:lpstr>PowerPoint Presentation</vt:lpstr>
      <vt:lpstr>No Faces</vt:lpstr>
      <vt:lpstr>No Faces</vt:lpstr>
      <vt:lpstr>“Creepy” Public – Near and Far</vt:lpstr>
      <vt:lpstr>Safe Private – Friends</vt:lpstr>
      <vt:lpstr>Safest Private – My Phone</vt:lpstr>
      <vt:lpstr>Two Exceptions</vt:lpstr>
      <vt:lpstr>Certainty</vt:lpstr>
      <vt:lpstr>Whither data protection?</vt:lpstr>
      <vt:lpstr>  vsteeves@uottawa.ca equalityproject.ca </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Selfless Selfie: How Teens Negotiate the Privacy and Publicity of Photos on Social Media </dc:title>
  <dc:creator>Microsoft Office User</dc:creator>
  <cp:lastModifiedBy>Microsoft Office User</cp:lastModifiedBy>
  <cp:revision>30</cp:revision>
  <dcterms:created xsi:type="dcterms:W3CDTF">2017-09-07T17:32:08Z</dcterms:created>
  <dcterms:modified xsi:type="dcterms:W3CDTF">2017-12-07T17:41:59Z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0x0101001CC674F2E592424B9D47C4DD2E2F65D1</vt:lpwstr>
  </property>
</Properties>
</file>